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2" r:id="rId2"/>
  </p:sldMasterIdLst>
  <p:notesMasterIdLst>
    <p:notesMasterId r:id="rId11"/>
  </p:notesMasterIdLst>
  <p:handoutMasterIdLst>
    <p:handoutMasterId r:id="rId12"/>
  </p:handoutMasterIdLst>
  <p:sldIdLst>
    <p:sldId id="459" r:id="rId3"/>
    <p:sldId id="430" r:id="rId4"/>
    <p:sldId id="431" r:id="rId5"/>
    <p:sldId id="426" r:id="rId6"/>
    <p:sldId id="427" r:id="rId7"/>
    <p:sldId id="435" r:id="rId8"/>
    <p:sldId id="458" r:id="rId9"/>
    <p:sldId id="460" r:id="rId1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1">
          <p15:clr>
            <a:srgbClr val="A4A3A4"/>
          </p15:clr>
        </p15:guide>
        <p15:guide id="2" pos="31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1D54"/>
    <a:srgbClr val="009900"/>
    <a:srgbClr val="DDDDDD"/>
    <a:srgbClr val="B2B2B2"/>
    <a:srgbClr val="CCCCFF"/>
    <a:srgbClr val="FFCCFF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43" autoAdjust="0"/>
    <p:restoredTop sz="71710" autoAdjust="0"/>
  </p:normalViewPr>
  <p:slideViewPr>
    <p:cSldViewPr snapToGrid="0">
      <p:cViewPr varScale="1">
        <p:scale>
          <a:sx n="73" d="100"/>
          <a:sy n="73" d="100"/>
        </p:scale>
        <p:origin x="948" y="66"/>
      </p:cViewPr>
      <p:guideLst>
        <p:guide orient="horz" pos="1111"/>
        <p:guide pos="31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6776"/>
    </p:cViewPr>
  </p:sorterViewPr>
  <p:notesViewPr>
    <p:cSldViewPr snapToGrid="0">
      <p:cViewPr varScale="1">
        <p:scale>
          <a:sx n="54" d="100"/>
          <a:sy n="54" d="100"/>
        </p:scale>
        <p:origin x="2880" y="78"/>
      </p:cViewPr>
      <p:guideLst>
        <p:guide orient="horz" pos="2928"/>
        <p:guide pos="2209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51698E97-E78B-46F3-80FE-75CF0E948EA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527DDDD5-5543-4E36-A07A-12F36372F037}" type="datetime1">
              <a:rPr lang="en-US"/>
              <a:pPr>
                <a:defRPr/>
              </a:pPr>
              <a:t>8/5/2019</a:t>
            </a:fld>
            <a:endParaRPr lang="en-US" dirty="0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8C806749-77ED-4C6A-B4A9-537E2B17565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21478247-1393-4DCC-AF62-1462001632B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371639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>
            <a:extLst>
              <a:ext uri="{FF2B5EF4-FFF2-40B4-BE49-F238E27FC236}">
                <a16:creationId xmlns:a16="http://schemas.microsoft.com/office/drawing/2014/main" id="{3718344B-84EB-4E71-9F69-8D8F867FEE6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88E7FF8A-FB60-4AC6-B0AF-86968C7B897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E2618CF7-6239-429E-991F-33FC07CCF5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BBB22F66-0713-4215-876E-F8675CF4D67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3849298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8D6B79D-A167-4EEB-B7CA-2999BF3E74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DF4D74C-0B00-4BAB-A2EE-0D5E7FA6CA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is the tenth presentation in the 18-part series for CWB training.  The following slides cover how administrators can pre-set pay pool views and columns.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30499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A74D593D-18ED-44C6-961F-A3D17AB518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2F01E571-B2B8-4BBC-AF0A-0880860FE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This slide shows that some pay</a:t>
            </a:r>
            <a:r>
              <a:rPr lang="en-US" altLang="en-US" baseline="0" dirty="0" smtClean="0">
                <a:latin typeface="Arial" panose="020B0604020202020204" pitchFamily="34" charset="0"/>
              </a:rPr>
              <a:t> pool views are already pre-set.  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CB963D4C-1518-46B0-B16E-F10C15F802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4225" indent="-30162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0688" indent="-2413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29936C-0BE8-4AC7-9712-60D8E9F020F2}" type="slidenum">
              <a:rPr lang="en-US" altLang="en-US" sz="1200" b="0" smtClean="0"/>
              <a:pPr/>
              <a:t>2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3851402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5093BA71-539A-4F96-B618-5A47B68D26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A4422786-26FD-47E4-BA48-751F6327C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This slide shows how you</a:t>
            </a:r>
            <a:r>
              <a:rPr lang="en-US" altLang="en-US" baseline="0" dirty="0" smtClean="0">
                <a:latin typeface="Arial" panose="020B0604020202020204" pitchFamily="34" charset="0"/>
              </a:rPr>
              <a:t> can exclude certain columns that you do not want to view.  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C184459C-D237-4856-A436-8DE6DC4458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4225" indent="-30162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0688" indent="-2413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62824D7-40C3-4C4B-98CE-CDE86DC93A96}" type="slidenum">
              <a:rPr lang="en-US" altLang="en-US" sz="1200" b="0" smtClean="0"/>
              <a:pPr/>
              <a:t>3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3729934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C4A08D97-CB3B-4827-8A47-D24B2778B2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E353F312-8CB3-4AE9-9CAA-3B4B260D6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You can only sort or filter</a:t>
            </a:r>
            <a:r>
              <a:rPr lang="en-US" altLang="en-US" baseline="0" dirty="0" smtClean="0">
                <a:latin typeface="Arial" panose="020B0604020202020204" pitchFamily="34" charset="0"/>
              </a:rPr>
              <a:t> </a:t>
            </a:r>
            <a:r>
              <a:rPr lang="en-US" altLang="en-US" dirty="0" smtClean="0">
                <a:latin typeface="Arial" panose="020B0604020202020204" pitchFamily="34" charset="0"/>
              </a:rPr>
              <a:t>the columns utilizing</a:t>
            </a:r>
            <a:r>
              <a:rPr lang="en-US" altLang="en-US" baseline="0" dirty="0" smtClean="0">
                <a:latin typeface="Arial" panose="020B0604020202020204" pitchFamily="34" charset="0"/>
              </a:rPr>
              <a:t> </a:t>
            </a:r>
            <a:r>
              <a:rPr lang="en-US" altLang="en-US" dirty="0" smtClean="0">
                <a:latin typeface="Arial" panose="020B0604020202020204" pitchFamily="34" charset="0"/>
              </a:rPr>
              <a:t>the “Add-Ins” tab.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29BA958A-6974-4471-80E2-D1D3502B86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4225" indent="-30162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0688" indent="-2413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C1D1A5-F7C3-488A-BAC3-337B2CD490CB}" type="slidenum">
              <a:rPr lang="en-US" altLang="en-US" sz="1200" b="0" smtClean="0"/>
              <a:pPr/>
              <a:t>4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822305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C2CA8DA-3D08-4010-A49B-B080720BFD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DD36ED77-C2BB-4E39-84F3-415374375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This slide shows how to sort columns.  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708CFCAE-679E-467E-8C56-5BA894A4FC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4225" indent="-30162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0688" indent="-2413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B535C23-9117-4BED-AD63-D05E5BCDE6CA}" type="slidenum">
              <a:rPr lang="en-US" altLang="en-US" sz="1200" b="0" smtClean="0"/>
              <a:pPr/>
              <a:t>5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2934202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FE239038-5532-4F85-BA1F-1AE5A0032B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94AD32D9-9017-4C96-8D38-D12229A54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This slide gives</a:t>
            </a:r>
            <a:r>
              <a:rPr lang="en-US" altLang="en-US" baseline="0" dirty="0" smtClean="0">
                <a:latin typeface="Arial" panose="020B0604020202020204" pitchFamily="34" charset="0"/>
              </a:rPr>
              <a:t> an example of sorting the worksheet by overall ratings.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E7E342B4-FB75-4933-BD28-922DBC48D1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4225" indent="-30162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0688" indent="-2413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BF628E1-A57C-4F27-B46C-7D2BB6F66012}" type="slidenum">
              <a:rPr lang="en-US" altLang="en-US" sz="1200" b="0" smtClean="0"/>
              <a:pPr/>
              <a:t>6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804043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E5A4849C-6D42-4601-9DEB-379C5AF8B8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4E6418EB-37AA-484E-9875-314212592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This slide shows how to change the rating threshold</a:t>
            </a:r>
            <a:r>
              <a:rPr lang="en-US" altLang="en-US" baseline="0" dirty="0" smtClean="0">
                <a:latin typeface="Arial" panose="020B0604020202020204" pitchFamily="34" charset="0"/>
              </a:rPr>
              <a:t>.  Changes will appear in the Impacts of Decisions block right above the “Rating Threshold” cell.  Rating threshold can be adjusted until </a:t>
            </a:r>
            <a:r>
              <a:rPr lang="en-US" altLang="en-US" baseline="0" smtClean="0">
                <a:latin typeface="Arial" panose="020B0604020202020204" pitchFamily="34" charset="0"/>
              </a:rPr>
              <a:t>the Impacts </a:t>
            </a:r>
            <a:r>
              <a:rPr lang="en-US" altLang="en-US" baseline="0" dirty="0" smtClean="0">
                <a:latin typeface="Arial" panose="020B0604020202020204" pitchFamily="34" charset="0"/>
              </a:rPr>
              <a:t>of Decisions block shows acceptable amounts.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3333F3B0-F4F5-44D4-BE5E-3C6C1FD003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4225" indent="-30162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0688" indent="-2413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34ED97E-643F-4B80-B54E-FA46538C1DFE}" type="slidenum">
              <a:rPr lang="en-US" altLang="en-US" sz="1200" b="0" smtClean="0"/>
              <a:pPr/>
              <a:t>7</a:t>
            </a:fld>
            <a:endParaRPr lang="en-US" alt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1427685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8D6B79D-A167-4EEB-B7CA-2999BF3E74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DF4D74C-0B00-4BAB-A2EE-0D5E7FA6CA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concludes the tenth presentation in the 18-part series for CWB training.  To continue training, view the next Presentation, entitled Bonus Adjustments.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33F3B0-F4F5-44D4-BE5E-3C6C1FD003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31263"/>
            <a:ext cx="3038475" cy="463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4225" indent="-30162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0688" indent="-2413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34ED97E-643F-4B80-B54E-FA46538C1DFE}" type="slidenum">
              <a:rPr lang="en-US" altLang="en-US" sz="1200" b="0" smtClean="0"/>
              <a:pPr/>
              <a:t>8</a:t>
            </a:fld>
            <a:endParaRPr lang="en-US" alt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545369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CBC1494-C78E-4076-A750-25B17BBE5C0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9F554C71-852F-4693-8BA7-FCA71B8D72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6920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69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69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43FF163-2E5F-4E4A-A635-55ADE2232A8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41C78A00-9ED4-4834-BD1B-57BA78B321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6924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D5990A3-C282-429A-8293-FCE9269FA2B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B9290829-C27D-4C14-AAF8-05066817EE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3512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313" y="152400"/>
            <a:ext cx="7620000" cy="868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54150"/>
            <a:ext cx="8229600" cy="46672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70AE2C2-4DF3-491C-BA28-68E9F64E2FF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7D438D97-9193-42AE-AF74-F35F587C14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8360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313" y="152400"/>
            <a:ext cx="7620000" cy="868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54150"/>
            <a:ext cx="4038600" cy="4667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54150"/>
            <a:ext cx="4038600" cy="4667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01471F9-1118-4649-904F-90CF19F59F3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C7B065EE-5D0B-4471-99A9-BBE6534C92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0497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5897-F4EB-4878-8FB9-2E7CA1311FC0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C3F0-B953-49E0-82DB-55580103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452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5897-F4EB-4878-8FB9-2E7CA1311FC0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C3F0-B953-49E0-82DB-55580103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76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5897-F4EB-4878-8FB9-2E7CA1311FC0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C3F0-B953-49E0-82DB-55580103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28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5897-F4EB-4878-8FB9-2E7CA1311FC0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C3F0-B953-49E0-82DB-55580103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739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5897-F4EB-4878-8FB9-2E7CA1311FC0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C3F0-B953-49E0-82DB-55580103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8753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5897-F4EB-4878-8FB9-2E7CA1311FC0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C3F0-B953-49E0-82DB-55580103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20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CDDAA54-07E9-48A4-BB77-27CCF3F60A2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F5B8395F-4B72-438D-AD34-ECAEDB0EA1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96325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5897-F4EB-4878-8FB9-2E7CA1311FC0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C3F0-B953-49E0-82DB-55580103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399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5897-F4EB-4878-8FB9-2E7CA1311FC0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C3F0-B953-49E0-82DB-55580103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1073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5897-F4EB-4878-8FB9-2E7CA1311FC0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C3F0-B953-49E0-82DB-55580103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021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5897-F4EB-4878-8FB9-2E7CA1311FC0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C3F0-B953-49E0-82DB-55580103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53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5897-F4EB-4878-8FB9-2E7CA1311FC0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C3F0-B953-49E0-82DB-55580103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37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54150"/>
            <a:ext cx="4038600" cy="4667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54150"/>
            <a:ext cx="4038600" cy="4667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CCF5808-766A-43A4-88AC-550B5724413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22A61465-E85F-4EF8-812B-C000EE58F8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1718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9AD392-2CED-4794-8847-59D41A93512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B5020480-DAF5-4730-BF19-CD952834F5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7474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AA05EA1A-240A-43B6-9A0B-4F68B4688F7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6504D0ED-6E37-4F28-A0E6-F72200C7FE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7576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FD77F64F-1D0F-4413-B6D7-75B38E0FF15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666D9CBC-8080-4593-817A-574D3EB5EC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601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22AB0E2-4419-4265-8FAB-2B6E5B16E12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EC736466-6B3D-44E8-9482-3BD7014E6F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9572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9D9DD16-E240-4600-9E26-1CA0279BB2C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C81DC77D-70D2-46B7-B717-0248D11276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4219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349F506-EECF-4240-9244-91F2EEC303C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AB12EAE8-C30A-4D6E-B2EC-99BE038B29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6824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E046259-4C66-41FD-BF7A-ADF481127E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76313" y="152400"/>
            <a:ext cx="76200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05EDB55-8F0B-4349-B2DD-5E8BAB4F8A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54150"/>
            <a:ext cx="82296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 Click to edit Master text styles</a:t>
            </a:r>
          </a:p>
          <a:p>
            <a:pPr lvl="1"/>
            <a:r>
              <a:rPr lang="en-US" altLang="en-US"/>
              <a:t> Second level</a:t>
            </a:r>
          </a:p>
          <a:p>
            <a:pPr lvl="2"/>
            <a:r>
              <a:rPr lang="en-US" altLang="en-US"/>
              <a:t> Third level</a:t>
            </a:r>
          </a:p>
          <a:p>
            <a:pPr lvl="3"/>
            <a:r>
              <a:rPr lang="en-US" altLang="en-US"/>
              <a:t> Fourth level</a:t>
            </a:r>
          </a:p>
          <a:p>
            <a:pPr lvl="4"/>
            <a:r>
              <a:rPr lang="en-US" altLang="en-US"/>
              <a:t> 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4087815-6B31-498A-9A7A-30795134001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6900" y="6516688"/>
            <a:ext cx="2133600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b="0"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ACF66B82-6003-4156-974F-A3995E396D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29" name="Picture 22" descr="DCIPS_blue_logo">
            <a:extLst>
              <a:ext uri="{FF2B5EF4-FFF2-40B4-BE49-F238E27FC236}">
                <a16:creationId xmlns:a16="http://schemas.microsoft.com/office/drawing/2014/main" id="{75615E5E-9D48-4537-B778-D78B653597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2597150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ine 23">
            <a:extLst>
              <a:ext uri="{FF2B5EF4-FFF2-40B4-BE49-F238E27FC236}">
                <a16:creationId xmlns:a16="http://schemas.microsoft.com/office/drawing/2014/main" id="{0328B01E-6657-4AEE-A020-9565B36589D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584200" y="1150938"/>
            <a:ext cx="7924800" cy="0"/>
          </a:xfrm>
          <a:prstGeom prst="line">
            <a:avLst/>
          </a:prstGeom>
          <a:noFill/>
          <a:ln w="63500" cmpd="thinThick">
            <a:solidFill>
              <a:srgbClr val="081D5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081D54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081D54"/>
          </a:solidFill>
          <a:latin typeface="Arial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081D54"/>
          </a:solidFill>
          <a:latin typeface="Arial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081D54"/>
          </a:solidFill>
          <a:latin typeface="Arial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081D54"/>
          </a:solidFill>
          <a:latin typeface="Arial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081D54"/>
          </a:solidFill>
          <a:latin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081D54"/>
          </a:solidFill>
          <a:latin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081D54"/>
          </a:solidFill>
          <a:latin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081D54"/>
          </a:solidFill>
          <a:latin typeface="Arial" charset="0"/>
        </a:defRPr>
      </a:lvl9pPr>
    </p:titleStyle>
    <p:bodyStyle>
      <a:lvl1pPr marL="280988" indent="-280988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anose="05000000000000000000" pitchFamily="2" charset="2"/>
        <a:buChar char="q"/>
        <a:defRPr sz="2400">
          <a:solidFill>
            <a:srgbClr val="081D54"/>
          </a:solidFill>
          <a:latin typeface="+mn-lt"/>
          <a:ea typeface="+mn-ea"/>
          <a:cs typeface="+mn-cs"/>
        </a:defRPr>
      </a:lvl1pPr>
      <a:lvl2pPr marL="633413" indent="-23812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Univers" panose="020B0503020202020204" pitchFamily="34" charset="0"/>
        <a:buChar char="-"/>
        <a:defRPr sz="2200">
          <a:solidFill>
            <a:srgbClr val="081D54"/>
          </a:solidFill>
          <a:latin typeface="+mn-lt"/>
        </a:defRPr>
      </a:lvl2pPr>
      <a:lvl3pPr marL="974725" indent="-22701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75000"/>
        <a:buFont typeface="Wingdings 2" panose="05020102010507070707" pitchFamily="18" charset="2"/>
        <a:buChar char="¢"/>
        <a:defRPr sz="2000" i="1">
          <a:solidFill>
            <a:srgbClr val="081D54"/>
          </a:solidFill>
          <a:latin typeface="+mn-lt"/>
        </a:defRPr>
      </a:lvl3pPr>
      <a:lvl4pPr marL="1316038" indent="-227013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v"/>
        <a:defRPr sz="2000">
          <a:solidFill>
            <a:srgbClr val="081D54"/>
          </a:solidFill>
          <a:latin typeface="Arial Narrow" pitchFamily="34" charset="0"/>
        </a:defRPr>
      </a:lvl4pPr>
      <a:lvl5pPr marL="1657350" indent="-2270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w"/>
        <a:defRPr sz="1600" i="1">
          <a:solidFill>
            <a:srgbClr val="081D54"/>
          </a:solidFill>
          <a:latin typeface="Arial Narrow" pitchFamily="34" charset="0"/>
        </a:defRPr>
      </a:lvl5pPr>
      <a:lvl6pPr marL="2114550" indent="-227013" algn="l" rtl="0" fontAlgn="base">
        <a:spcBef>
          <a:spcPct val="20000"/>
        </a:spcBef>
        <a:spcAft>
          <a:spcPct val="0"/>
        </a:spcAft>
        <a:buFont typeface="Wingdings" pitchFamily="2" charset="2"/>
        <a:buChar char="w"/>
        <a:defRPr sz="1600" i="1">
          <a:solidFill>
            <a:srgbClr val="081D54"/>
          </a:solidFill>
          <a:latin typeface="Arial Narrow" pitchFamily="34" charset="0"/>
        </a:defRPr>
      </a:lvl6pPr>
      <a:lvl7pPr marL="2571750" indent="-227013" algn="l" rtl="0" fontAlgn="base">
        <a:spcBef>
          <a:spcPct val="20000"/>
        </a:spcBef>
        <a:spcAft>
          <a:spcPct val="0"/>
        </a:spcAft>
        <a:buFont typeface="Wingdings" pitchFamily="2" charset="2"/>
        <a:buChar char="w"/>
        <a:defRPr sz="1600" i="1">
          <a:solidFill>
            <a:srgbClr val="081D54"/>
          </a:solidFill>
          <a:latin typeface="Arial Narrow" pitchFamily="34" charset="0"/>
        </a:defRPr>
      </a:lvl7pPr>
      <a:lvl8pPr marL="3028950" indent="-227013" algn="l" rtl="0" fontAlgn="base">
        <a:spcBef>
          <a:spcPct val="20000"/>
        </a:spcBef>
        <a:spcAft>
          <a:spcPct val="0"/>
        </a:spcAft>
        <a:buFont typeface="Wingdings" pitchFamily="2" charset="2"/>
        <a:buChar char="w"/>
        <a:defRPr sz="1600" i="1">
          <a:solidFill>
            <a:srgbClr val="081D54"/>
          </a:solidFill>
          <a:latin typeface="Arial Narrow" pitchFamily="34" charset="0"/>
        </a:defRPr>
      </a:lvl8pPr>
      <a:lvl9pPr marL="3486150" indent="-227013" algn="l" rtl="0" fontAlgn="base">
        <a:spcBef>
          <a:spcPct val="20000"/>
        </a:spcBef>
        <a:spcAft>
          <a:spcPct val="0"/>
        </a:spcAft>
        <a:buFont typeface="Wingdings" pitchFamily="2" charset="2"/>
        <a:buChar char="w"/>
        <a:defRPr sz="1600" i="1">
          <a:solidFill>
            <a:srgbClr val="081D54"/>
          </a:solidFill>
          <a:latin typeface="Arial Narrow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45897-F4EB-4878-8FB9-2E7CA1311FC0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1C3F0-B953-49E0-82DB-55580103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909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1">
            <a:extLst>
              <a:ext uri="{FF2B5EF4-FFF2-40B4-BE49-F238E27FC236}">
                <a16:creationId xmlns:a16="http://schemas.microsoft.com/office/drawing/2014/main" id="{1753503B-B9BF-4971-B777-8ED26A3AD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" y="4443413"/>
            <a:ext cx="8705850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SzPct val="90000"/>
              <a:buFont typeface="Wingdings" panose="05000000000000000000" pitchFamily="2" charset="2"/>
              <a:buChar char="q"/>
              <a:defRPr sz="2400">
                <a:solidFill>
                  <a:srgbClr val="081D54"/>
                </a:solidFill>
                <a:latin typeface="Arial" panose="020B0604020202020204" pitchFamily="34" charset="0"/>
              </a:defRPr>
            </a:lvl1pPr>
            <a:lvl2pPr marL="633413" indent="-238125">
              <a:lnSpc>
                <a:spcPct val="90000"/>
              </a:lnSpc>
              <a:spcBef>
                <a:spcPct val="30000"/>
              </a:spcBef>
              <a:buFont typeface="Univers" panose="020B0503020202020204" pitchFamily="34" charset="0"/>
              <a:buChar char="-"/>
              <a:defRPr sz="2200">
                <a:solidFill>
                  <a:srgbClr val="081D54"/>
                </a:solidFill>
                <a:latin typeface="Arial" panose="020B0604020202020204" pitchFamily="34" charset="0"/>
              </a:defRPr>
            </a:lvl2pPr>
            <a:lvl3pPr marL="974725" indent="-227013">
              <a:lnSpc>
                <a:spcPct val="90000"/>
              </a:lnSpc>
              <a:spcBef>
                <a:spcPct val="20000"/>
              </a:spcBef>
              <a:buSzPct val="75000"/>
              <a:buFont typeface="Wingdings 2" panose="05020102010507070707" pitchFamily="18" charset="2"/>
              <a:buChar char="¢"/>
              <a:defRPr sz="2000" i="1">
                <a:solidFill>
                  <a:srgbClr val="081D54"/>
                </a:solidFill>
                <a:latin typeface="Arial" panose="020B0604020202020204" pitchFamily="34" charset="0"/>
              </a:defRPr>
            </a:lvl3pPr>
            <a:lvl4pPr marL="1316038" indent="-227013">
              <a:spcBef>
                <a:spcPct val="20000"/>
              </a:spcBef>
              <a:buSzPct val="80000"/>
              <a:buFont typeface="Wingdings" panose="05000000000000000000" pitchFamily="2" charset="2"/>
              <a:buChar char="v"/>
              <a:defRPr sz="2000">
                <a:solidFill>
                  <a:srgbClr val="081D54"/>
                </a:solidFill>
                <a:latin typeface="Arial Narrow" panose="020B0606020202030204" pitchFamily="34" charset="0"/>
              </a:defRPr>
            </a:lvl4pPr>
            <a:lvl5pPr marL="1657350" indent="-227013">
              <a:spcBef>
                <a:spcPct val="20000"/>
              </a:spcBef>
              <a:buFont typeface="Wingdings" panose="05000000000000000000" pitchFamily="2" charset="2"/>
              <a:buChar char="w"/>
              <a:defRPr sz="1600" i="1">
                <a:solidFill>
                  <a:srgbClr val="081D54"/>
                </a:solidFill>
                <a:latin typeface="Arial Narrow" panose="020B0606020202030204" pitchFamily="34" charset="0"/>
              </a:defRPr>
            </a:lvl5pPr>
            <a:lvl6pPr marL="2114550" indent="-227013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w"/>
              <a:defRPr sz="1600" i="1">
                <a:solidFill>
                  <a:srgbClr val="081D54"/>
                </a:solidFill>
                <a:latin typeface="Arial Narrow" panose="020B0606020202030204" pitchFamily="34" charset="0"/>
              </a:defRPr>
            </a:lvl6pPr>
            <a:lvl7pPr marL="2571750" indent="-227013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w"/>
              <a:defRPr sz="1600" i="1">
                <a:solidFill>
                  <a:srgbClr val="081D54"/>
                </a:solidFill>
                <a:latin typeface="Arial Narrow" panose="020B0606020202030204" pitchFamily="34" charset="0"/>
              </a:defRPr>
            </a:lvl7pPr>
            <a:lvl8pPr marL="3028950" indent="-227013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w"/>
              <a:defRPr sz="1600" i="1">
                <a:solidFill>
                  <a:srgbClr val="081D54"/>
                </a:solidFill>
                <a:latin typeface="Arial Narrow" panose="020B0606020202030204" pitchFamily="34" charset="0"/>
              </a:defRPr>
            </a:lvl8pPr>
            <a:lvl9pPr marL="3486150" indent="-227013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w"/>
              <a:defRPr sz="1600" i="1">
                <a:solidFill>
                  <a:srgbClr val="081D54"/>
                </a:solidFill>
                <a:latin typeface="Arial Narrow" panose="020B0606020202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081D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81D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81D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81D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81D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81D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781CD62E-735B-44CA-AACF-D05E77B1B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346" y="2911559"/>
            <a:ext cx="8334375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Pay Pool Views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22" descr="DCIPS_blue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2597150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23"/>
          <p:cNvSpPr>
            <a:spLocks noChangeShapeType="1"/>
          </p:cNvSpPr>
          <p:nvPr/>
        </p:nvSpPr>
        <p:spPr bwMode="auto">
          <a:xfrm>
            <a:off x="584200" y="1150938"/>
            <a:ext cx="7924800" cy="0"/>
          </a:xfrm>
          <a:prstGeom prst="line">
            <a:avLst/>
          </a:prstGeom>
          <a:noFill/>
          <a:ln w="63500" cmpd="thinThick">
            <a:solidFill>
              <a:srgbClr val="081D5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C367058-D5F9-4CF7-8E97-C6F15FC2B1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0413" y="60944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763065"/>
      </p:ext>
    </p:extLst>
  </p:cSld>
  <p:clrMapOvr>
    <a:masterClrMapping/>
  </p:clrMapOvr>
  <p:transition spd="slow" advTm="161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0AD9A48-BB86-4FA7-86D6-EA6E915CBF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Pay Pool Views:  Pre-Set</a:t>
            </a:r>
          </a:p>
        </p:txBody>
      </p:sp>
      <p:pic>
        <p:nvPicPr>
          <p:cNvPr id="8196" name="Picture 1">
            <a:extLst>
              <a:ext uri="{FF2B5EF4-FFF2-40B4-BE49-F238E27FC236}">
                <a16:creationId xmlns:a16="http://schemas.microsoft.com/office/drawing/2014/main" id="{8BCA2F50-3B23-4610-A43A-10C86AC8DD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2" b="10568"/>
          <a:stretch>
            <a:fillRect/>
          </a:stretch>
        </p:blipFill>
        <p:spPr bwMode="auto">
          <a:xfrm>
            <a:off x="852488" y="1293813"/>
            <a:ext cx="7219950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1979456B-8D32-4B9A-A6F8-8920BABE96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95648" y="605725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25"/>
    </mc:Choice>
    <mc:Fallback xmlns="">
      <p:transition spd="slow" advTm="147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C690CF9-FD86-46F1-95FB-F1ADCEA2A7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Pay Pool Views:  Refined </a:t>
            </a:r>
          </a:p>
        </p:txBody>
      </p:sp>
      <p:pic>
        <p:nvPicPr>
          <p:cNvPr id="10244" name="Picture 1">
            <a:extLst>
              <a:ext uri="{FF2B5EF4-FFF2-40B4-BE49-F238E27FC236}">
                <a16:creationId xmlns:a16="http://schemas.microsoft.com/office/drawing/2014/main" id="{821F6B76-84F9-43EB-A421-D489BAD516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2" b="4916"/>
          <a:stretch>
            <a:fillRect/>
          </a:stretch>
        </p:blipFill>
        <p:spPr bwMode="auto">
          <a:xfrm>
            <a:off x="190500" y="1168400"/>
            <a:ext cx="7177088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">
            <a:extLst>
              <a:ext uri="{FF2B5EF4-FFF2-40B4-BE49-F238E27FC236}">
                <a16:creationId xmlns:a16="http://schemas.microsoft.com/office/drawing/2014/main" id="{5F8087AA-89BE-4E4D-8808-5A394554BD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37" b="5185"/>
          <a:stretch>
            <a:fillRect/>
          </a:stretch>
        </p:blipFill>
        <p:spPr bwMode="auto">
          <a:xfrm>
            <a:off x="3779838" y="3719513"/>
            <a:ext cx="5268912" cy="957262"/>
          </a:xfrm>
          <a:prstGeom prst="rect">
            <a:avLst/>
          </a:prstGeom>
          <a:noFill/>
          <a:ln w="38100">
            <a:solidFill>
              <a:srgbClr val="081D5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021A18F-BDAD-48A1-8328-B499E3BDCA9C}"/>
              </a:ext>
            </a:extLst>
          </p:cNvPr>
          <p:cNvSpPr/>
          <p:nvPr/>
        </p:nvSpPr>
        <p:spPr>
          <a:xfrm>
            <a:off x="6191250" y="3632200"/>
            <a:ext cx="2095500" cy="11303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88DDE162-705C-4EA6-9247-08573B7A85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39150" y="6097588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95"/>
    </mc:Choice>
    <mc:Fallback xmlns="">
      <p:transition spd="slow" advTm="270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94036436-36DC-461B-ACDB-B2CA13D23A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Add-ins:  Filters</a:t>
            </a:r>
          </a:p>
        </p:txBody>
      </p:sp>
      <p:pic>
        <p:nvPicPr>
          <p:cNvPr id="12292" name="Picture 1">
            <a:extLst>
              <a:ext uri="{FF2B5EF4-FFF2-40B4-BE49-F238E27FC236}">
                <a16:creationId xmlns:a16="http://schemas.microsoft.com/office/drawing/2014/main" id="{FA6496EE-860D-448F-B585-A1E43B0C90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1206500"/>
            <a:ext cx="7353300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Oval 7">
            <a:extLst>
              <a:ext uri="{FF2B5EF4-FFF2-40B4-BE49-F238E27FC236}">
                <a16:creationId xmlns:a16="http://schemas.microsoft.com/office/drawing/2014/main" id="{8CEE9BA5-919B-4798-861D-96F99921A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1543050"/>
            <a:ext cx="771525" cy="400050"/>
          </a:xfrm>
          <a:prstGeom prst="ellipse">
            <a:avLst/>
          </a:prstGeom>
          <a:noFill/>
          <a:ln w="38100" algn="ctr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294" name="Oval 8">
            <a:extLst>
              <a:ext uri="{FF2B5EF4-FFF2-40B4-BE49-F238E27FC236}">
                <a16:creationId xmlns:a16="http://schemas.microsoft.com/office/drawing/2014/main" id="{F79BD6BD-E369-430A-BD91-3A7D3649E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2413" y="1289050"/>
            <a:ext cx="1401762" cy="654050"/>
          </a:xfrm>
          <a:prstGeom prst="ellipse">
            <a:avLst/>
          </a:prstGeom>
          <a:noFill/>
          <a:ln w="38100" algn="ctr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DCBF154-4128-4876-8719-DEF809A5C1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09296" y="611187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15"/>
    </mc:Choice>
    <mc:Fallback xmlns="">
      <p:transition spd="slow" advTm="228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E0BCC6A4-FA4C-4BFE-AC34-543CB6BF92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Add-ins:  Sort</a:t>
            </a:r>
          </a:p>
        </p:txBody>
      </p:sp>
      <p:pic>
        <p:nvPicPr>
          <p:cNvPr id="14340" name="Picture 1">
            <a:extLst>
              <a:ext uri="{FF2B5EF4-FFF2-40B4-BE49-F238E27FC236}">
                <a16:creationId xmlns:a16="http://schemas.microsoft.com/office/drawing/2014/main" id="{B2EC87E5-4584-4531-891D-794ABB2836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1268413"/>
            <a:ext cx="6634162" cy="497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Oval 9">
            <a:extLst>
              <a:ext uri="{FF2B5EF4-FFF2-40B4-BE49-F238E27FC236}">
                <a16:creationId xmlns:a16="http://schemas.microsoft.com/office/drawing/2014/main" id="{3A388E17-7D76-4F64-84FE-C7CC348CF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0988" y="1581150"/>
            <a:ext cx="1006475" cy="381000"/>
          </a:xfrm>
          <a:prstGeom prst="ellipse">
            <a:avLst/>
          </a:prstGeom>
          <a:noFill/>
          <a:ln w="38100" algn="ctr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DCFD19F-E267-45FA-8C38-DE4E847375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00696" y="6108061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99"/>
    </mc:Choice>
    <mc:Fallback xmlns="">
      <p:transition spd="slow" advTm="171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2FAF9C1A-2CA7-4D5B-8ACE-E94A993C9A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Bonus Section</a:t>
            </a:r>
          </a:p>
        </p:txBody>
      </p:sp>
      <p:pic>
        <p:nvPicPr>
          <p:cNvPr id="16388" name="Picture 1">
            <a:extLst>
              <a:ext uri="{FF2B5EF4-FFF2-40B4-BE49-F238E27FC236}">
                <a16:creationId xmlns:a16="http://schemas.microsoft.com/office/drawing/2014/main" id="{6A259B8A-0CD8-4FA4-817A-9102E383BB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6" b="66020"/>
          <a:stretch>
            <a:fillRect/>
          </a:stretch>
        </p:blipFill>
        <p:spPr bwMode="auto">
          <a:xfrm>
            <a:off x="95250" y="1333500"/>
            <a:ext cx="9048750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2">
            <a:extLst>
              <a:ext uri="{FF2B5EF4-FFF2-40B4-BE49-F238E27FC236}">
                <a16:creationId xmlns:a16="http://schemas.microsoft.com/office/drawing/2014/main" id="{484C1EE8-71B3-42AB-89DA-A2D963E34E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" t="11488" r="41943" b="33351"/>
          <a:stretch>
            <a:fillRect/>
          </a:stretch>
        </p:blipFill>
        <p:spPr bwMode="auto">
          <a:xfrm>
            <a:off x="477838" y="3189288"/>
            <a:ext cx="4646612" cy="353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B279A49-AE6A-4689-9456-65DFC2E48576}"/>
              </a:ext>
            </a:extLst>
          </p:cNvPr>
          <p:cNvSpPr/>
          <p:nvPr/>
        </p:nvSpPr>
        <p:spPr>
          <a:xfrm>
            <a:off x="5741988" y="4252913"/>
            <a:ext cx="3168650" cy="776287"/>
          </a:xfrm>
          <a:prstGeom prst="roundRect">
            <a:avLst/>
          </a:prstGeom>
          <a:solidFill>
            <a:srgbClr val="081D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“Sort Rating”</a:t>
            </a:r>
          </a:p>
          <a:p>
            <a:pPr algn="ctr">
              <a:defRPr/>
            </a:pPr>
            <a:r>
              <a:rPr lang="en-US" sz="1600" dirty="0"/>
              <a:t>Sorts Highest to Lowest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049BCF-76D7-49E7-B843-10F3F8CB1D32}"/>
              </a:ext>
            </a:extLst>
          </p:cNvPr>
          <p:cNvSpPr/>
          <p:nvPr/>
        </p:nvSpPr>
        <p:spPr>
          <a:xfrm>
            <a:off x="3105150" y="3956050"/>
            <a:ext cx="393700" cy="29019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B465BE2B-9B9B-4680-9C48-EB79E54947FF}"/>
              </a:ext>
            </a:extLst>
          </p:cNvPr>
          <p:cNvSpPr/>
          <p:nvPr/>
        </p:nvSpPr>
        <p:spPr>
          <a:xfrm rot="5400000">
            <a:off x="3786188" y="3716337"/>
            <a:ext cx="285750" cy="765175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76FB9C1-A8B1-4E7B-A350-C8209C063C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26557" y="611187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79"/>
    </mc:Choice>
    <mc:Fallback xmlns="">
      <p:transition spd="slow" advTm="124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E4983E49-E0A0-46C8-A004-D96CB97E15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Rating Threshold</a:t>
            </a:r>
          </a:p>
        </p:txBody>
      </p:sp>
      <p:pic>
        <p:nvPicPr>
          <p:cNvPr id="18436" name="Picture 2">
            <a:extLst>
              <a:ext uri="{FF2B5EF4-FFF2-40B4-BE49-F238E27FC236}">
                <a16:creationId xmlns:a16="http://schemas.microsoft.com/office/drawing/2014/main" id="{56898C13-421F-481D-A33F-600BCC75AD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7" r="24576" b="5531"/>
          <a:stretch>
            <a:fillRect/>
          </a:stretch>
        </p:blipFill>
        <p:spPr bwMode="auto">
          <a:xfrm>
            <a:off x="261938" y="1228725"/>
            <a:ext cx="6291262" cy="545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AC4F00B-65D8-434C-91FA-F91420A39079}"/>
              </a:ext>
            </a:extLst>
          </p:cNvPr>
          <p:cNvSpPr/>
          <p:nvPr/>
        </p:nvSpPr>
        <p:spPr>
          <a:xfrm>
            <a:off x="6632575" y="1300163"/>
            <a:ext cx="2511425" cy="1555750"/>
          </a:xfrm>
          <a:prstGeom prst="roundRect">
            <a:avLst/>
          </a:prstGeom>
          <a:solidFill>
            <a:srgbClr val="081D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Change “Rating Threshold” determines bonus shares cut off and dollar amount from algorithm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70CCD7-5FE2-4558-AD69-7E54916E0A99}"/>
              </a:ext>
            </a:extLst>
          </p:cNvPr>
          <p:cNvSpPr/>
          <p:nvPr/>
        </p:nvSpPr>
        <p:spPr>
          <a:xfrm>
            <a:off x="2763838" y="1892300"/>
            <a:ext cx="1212850" cy="2873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3FF074E5-8898-4802-A0AA-7513BF26B6BF}"/>
              </a:ext>
            </a:extLst>
          </p:cNvPr>
          <p:cNvSpPr/>
          <p:nvPr/>
        </p:nvSpPr>
        <p:spPr>
          <a:xfrm rot="5400000">
            <a:off x="4710907" y="1297781"/>
            <a:ext cx="287338" cy="1476375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47603AB-5C6D-43B5-BE4B-B601E45378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7048" y="60721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61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71"/>
    </mc:Choice>
    <mc:Fallback xmlns="">
      <p:transition spd="slow" advTm="132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1">
            <a:extLst>
              <a:ext uri="{FF2B5EF4-FFF2-40B4-BE49-F238E27FC236}">
                <a16:creationId xmlns:a16="http://schemas.microsoft.com/office/drawing/2014/main" id="{1753503B-B9BF-4971-B777-8ED26A3AD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" y="4443413"/>
            <a:ext cx="8705850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SzPct val="90000"/>
              <a:buFont typeface="Wingdings" panose="05000000000000000000" pitchFamily="2" charset="2"/>
              <a:buChar char="q"/>
              <a:defRPr sz="2400">
                <a:solidFill>
                  <a:srgbClr val="081D54"/>
                </a:solidFill>
                <a:latin typeface="Arial" panose="020B0604020202020204" pitchFamily="34" charset="0"/>
              </a:defRPr>
            </a:lvl1pPr>
            <a:lvl2pPr marL="633413" indent="-238125">
              <a:lnSpc>
                <a:spcPct val="90000"/>
              </a:lnSpc>
              <a:spcBef>
                <a:spcPct val="30000"/>
              </a:spcBef>
              <a:buFont typeface="Univers" panose="020B0503020202020204" pitchFamily="34" charset="0"/>
              <a:buChar char="-"/>
              <a:defRPr sz="2200">
                <a:solidFill>
                  <a:srgbClr val="081D54"/>
                </a:solidFill>
                <a:latin typeface="Arial" panose="020B0604020202020204" pitchFamily="34" charset="0"/>
              </a:defRPr>
            </a:lvl2pPr>
            <a:lvl3pPr marL="974725" indent="-227013">
              <a:lnSpc>
                <a:spcPct val="90000"/>
              </a:lnSpc>
              <a:spcBef>
                <a:spcPct val="20000"/>
              </a:spcBef>
              <a:buSzPct val="75000"/>
              <a:buFont typeface="Wingdings 2" panose="05020102010507070707" pitchFamily="18" charset="2"/>
              <a:buChar char="¢"/>
              <a:defRPr sz="2000" i="1">
                <a:solidFill>
                  <a:srgbClr val="081D54"/>
                </a:solidFill>
                <a:latin typeface="Arial" panose="020B0604020202020204" pitchFamily="34" charset="0"/>
              </a:defRPr>
            </a:lvl3pPr>
            <a:lvl4pPr marL="1316038" indent="-227013">
              <a:spcBef>
                <a:spcPct val="20000"/>
              </a:spcBef>
              <a:buSzPct val="80000"/>
              <a:buFont typeface="Wingdings" panose="05000000000000000000" pitchFamily="2" charset="2"/>
              <a:buChar char="v"/>
              <a:defRPr sz="2000">
                <a:solidFill>
                  <a:srgbClr val="081D54"/>
                </a:solidFill>
                <a:latin typeface="Arial Narrow" panose="020B0606020202030204" pitchFamily="34" charset="0"/>
              </a:defRPr>
            </a:lvl4pPr>
            <a:lvl5pPr marL="1657350" indent="-227013">
              <a:spcBef>
                <a:spcPct val="20000"/>
              </a:spcBef>
              <a:buFont typeface="Wingdings" panose="05000000000000000000" pitchFamily="2" charset="2"/>
              <a:buChar char="w"/>
              <a:defRPr sz="1600" i="1">
                <a:solidFill>
                  <a:srgbClr val="081D54"/>
                </a:solidFill>
                <a:latin typeface="Arial Narrow" panose="020B0606020202030204" pitchFamily="34" charset="0"/>
              </a:defRPr>
            </a:lvl5pPr>
            <a:lvl6pPr marL="2114550" indent="-227013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w"/>
              <a:defRPr sz="1600" i="1">
                <a:solidFill>
                  <a:srgbClr val="081D54"/>
                </a:solidFill>
                <a:latin typeface="Arial Narrow" panose="020B0606020202030204" pitchFamily="34" charset="0"/>
              </a:defRPr>
            </a:lvl6pPr>
            <a:lvl7pPr marL="2571750" indent="-227013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w"/>
              <a:defRPr sz="1600" i="1">
                <a:solidFill>
                  <a:srgbClr val="081D54"/>
                </a:solidFill>
                <a:latin typeface="Arial Narrow" panose="020B0606020202030204" pitchFamily="34" charset="0"/>
              </a:defRPr>
            </a:lvl7pPr>
            <a:lvl8pPr marL="3028950" indent="-227013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w"/>
              <a:defRPr sz="1600" i="1">
                <a:solidFill>
                  <a:srgbClr val="081D54"/>
                </a:solidFill>
                <a:latin typeface="Arial Narrow" panose="020B0606020202030204" pitchFamily="34" charset="0"/>
              </a:defRPr>
            </a:lvl8pPr>
            <a:lvl9pPr marL="3486150" indent="-227013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w"/>
              <a:defRPr sz="1600" i="1">
                <a:solidFill>
                  <a:srgbClr val="081D54"/>
                </a:solidFill>
                <a:latin typeface="Arial Narrow" panose="020B0606020202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081D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81D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81D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81D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81D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81D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781CD62E-735B-44CA-AACF-D05E77B1B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029" y="2668963"/>
            <a:ext cx="7900891" cy="208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 continue CWB training, view next presentation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“Bonus Adjustments”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22" descr="DCIPS_blue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2597150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23"/>
          <p:cNvSpPr>
            <a:spLocks noChangeShapeType="1"/>
          </p:cNvSpPr>
          <p:nvPr/>
        </p:nvSpPr>
        <p:spPr bwMode="auto">
          <a:xfrm>
            <a:off x="584200" y="1150938"/>
            <a:ext cx="7924800" cy="0"/>
          </a:xfrm>
          <a:prstGeom prst="line">
            <a:avLst/>
          </a:prstGeom>
          <a:noFill/>
          <a:ln w="63500" cmpd="thinThick">
            <a:solidFill>
              <a:srgbClr val="081D5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AFA02C0-FE51-4244-B99D-2D4A691BEF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0413" y="60944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534536"/>
      </p:ext>
    </p:extLst>
  </p:cSld>
  <p:clrMapOvr>
    <a:masterClrMapping/>
  </p:clrMapOvr>
  <p:transition spd="slow" advTm="166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USD(P) Presentation Template">
  <a:themeElements>
    <a:clrScheme name="OUSD(P) Presentatio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USD(P) Presentation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USD(P) 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SD(P) Presentati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SD(P) Presentati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SD(P) Presentati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SD(P) Presentati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SD(P) Presentati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USD(P) Presentati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USD(P) Presentati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USD(P) Presentati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USD(P) Presentati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USD(P) Presentati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USD(P) Presentati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OUSD(P) Presentation Template</Template>
  <TotalTime>27120</TotalTime>
  <Words>227</Words>
  <Application>Microsoft Office PowerPoint</Application>
  <PresentationFormat>On-screen Show (4:3)</PresentationFormat>
  <Paragraphs>39</Paragraphs>
  <Slides>8</Slides>
  <Notes>8</Notes>
  <HiddenSlides>0</HiddenSlides>
  <MMClips>8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Arial Narrow</vt:lpstr>
      <vt:lpstr>Calibri</vt:lpstr>
      <vt:lpstr>Calibri Light</vt:lpstr>
      <vt:lpstr>Univers</vt:lpstr>
      <vt:lpstr>Wingdings</vt:lpstr>
      <vt:lpstr>Wingdings 2</vt:lpstr>
      <vt:lpstr>OUSD(P) Presentation Template</vt:lpstr>
      <vt:lpstr>Office Theme</vt:lpstr>
      <vt:lpstr>PowerPoint Presentation</vt:lpstr>
      <vt:lpstr>Pay Pool Views:  Pre-Set</vt:lpstr>
      <vt:lpstr>Pay Pool Views:  Refined </vt:lpstr>
      <vt:lpstr>Add-ins:  Filters</vt:lpstr>
      <vt:lpstr>Add-ins:  Sort</vt:lpstr>
      <vt:lpstr>Bonus Section</vt:lpstr>
      <vt:lpstr>Rating Threshold</vt:lpstr>
      <vt:lpstr>PowerPoint Presentation</vt:lpstr>
    </vt:vector>
  </TitlesOfParts>
  <Company>SRA International,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DCIPS Math</dc:title>
  <dc:creator>Andy Bacon</dc:creator>
  <cp:lastModifiedBy>Loper, Tammy L CTR OSD OUSD INTEL (USA)</cp:lastModifiedBy>
  <cp:revision>3387</cp:revision>
  <cp:lastPrinted>2019-04-16T16:05:01Z</cp:lastPrinted>
  <dcterms:created xsi:type="dcterms:W3CDTF">2004-09-13T19:40:33Z</dcterms:created>
  <dcterms:modified xsi:type="dcterms:W3CDTF">2019-08-05T15:52:53Z</dcterms:modified>
</cp:coreProperties>
</file>