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8"/>
  </p:notesMasterIdLst>
  <p:handoutMasterIdLst>
    <p:handoutMasterId r:id="rId9"/>
  </p:handoutMasterIdLst>
  <p:sldIdLst>
    <p:sldId id="463" r:id="rId3"/>
    <p:sldId id="459" r:id="rId4"/>
    <p:sldId id="460" r:id="rId5"/>
    <p:sldId id="462" r:id="rId6"/>
    <p:sldId id="464" r:id="rId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>
          <p15:clr>
            <a:srgbClr val="A4A3A4"/>
          </p15:clr>
        </p15:guide>
        <p15:guide id="2" pos="3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009900"/>
    <a:srgbClr val="DDDDDD"/>
    <a:srgbClr val="B2B2B2"/>
    <a:srgbClr val="CCCCFF"/>
    <a:srgbClr val="FFCCFF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3" autoAdjust="0"/>
    <p:restoredTop sz="71710" autoAdjust="0"/>
  </p:normalViewPr>
  <p:slideViewPr>
    <p:cSldViewPr snapToGrid="0">
      <p:cViewPr varScale="1">
        <p:scale>
          <a:sx n="67" d="100"/>
          <a:sy n="67" d="100"/>
        </p:scale>
        <p:origin x="1056" y="72"/>
      </p:cViewPr>
      <p:guideLst>
        <p:guide orient="horz" pos="1111"/>
        <p:guide pos="3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776"/>
    </p:cViewPr>
  </p:sorterViewPr>
  <p:notesViewPr>
    <p:cSldViewPr snapToGrid="0">
      <p:cViewPr varScale="1">
        <p:scale>
          <a:sx n="54" d="100"/>
          <a:sy n="54" d="100"/>
        </p:scale>
        <p:origin x="2880" y="78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1698E97-E78B-46F3-80FE-75CF0E948EA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527DDDD5-5543-4E36-A07A-12F36372F037}" type="datetime1">
              <a:rPr lang="en-US"/>
              <a:pPr>
                <a:defRPr/>
              </a:pPr>
              <a:t>8/5/2019</a:t>
            </a:fld>
            <a:endParaRPr lang="en-US" dirty="0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C806749-77ED-4C6A-B4A9-537E2B17565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21478247-1393-4DCC-AF62-1462001632B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716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3718344B-84EB-4E71-9F69-8D8F867FEE6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8E7FF8A-FB60-4AC6-B0AF-86968C7B897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2618CF7-6239-429E-991F-33FC07CCF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BB22F66-0713-4215-876E-F8675CF4D67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84929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is the eleventh presentation in the 18-part series for CWB training.  The following slides cover how to prorate and adjust bonus amounts.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8545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4BC65230-A608-4BDB-BD1A-BDDDEBC1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E8F8D2AC-F903-4A85-A55B-36572DCA3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This slide shows how to prorate bonus shares, based</a:t>
            </a:r>
            <a:r>
              <a:rPr lang="en-US" altLang="en-US" baseline="0" dirty="0" smtClean="0">
                <a:latin typeface="Arial" panose="020B0604020202020204" pitchFamily="34" charset="0"/>
              </a:rPr>
              <a:t> on pay pool business rules. </a:t>
            </a:r>
            <a:r>
              <a:rPr lang="en-US" altLang="en-US" dirty="0" smtClean="0">
                <a:latin typeface="Arial" panose="020B0604020202020204" pitchFamily="34" charset="0"/>
              </a:rPr>
              <a:t>Use the proration column to prorate a person’s bonus shares.  Bonus dollars will fluctuate until all prorations, adjustments, overrides, etc. are finished.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304938A2-749F-4236-ABBF-660AE6530D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4D0DDF-8F8E-4DCE-B43A-7E4627D69AB2}" type="slidenum">
              <a:rPr lang="en-US" altLang="en-US" sz="1200" b="0" smtClean="0"/>
              <a:pPr/>
              <a:t>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18645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A44C78F-AF8A-4A14-9250-BDF1B98A4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1073726-3F6B-4F7D-824B-C07C324D2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Overrides zero out a person’s shares and dollars and returns that money to the bonus pool.  Adjustments draw from the adjustment fund if you set one up on the Budget &amp; Setup worksheet.  Adjustments can be positive or negative.  Prorations, overrides, and adjustments must have Justifications.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EEC0090-671F-443A-B564-58222607A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0C0C08A-A3B0-4568-8288-268AF3C7F88D}" type="slidenum">
              <a:rPr lang="en-US" altLang="en-US" sz="1200" b="0" smtClean="0"/>
              <a:pPr/>
              <a:t>3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276112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2B1A92EA-0608-4BDC-8192-513BC1B8F5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1BE3FAF8-EC70-43E0-9DBC-FC31D79C3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People who don’t get shares (i.e., below the rating threshold) may still receive a bonus as long as their rating is at least Successful.  Overspending the adjustment fund takes money from the rest of the bonus pool (i.e., from everyone else’s bonus).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168898E9-3599-4964-8F9A-722089F81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4A29D-94E0-4BDA-AC9E-B4502D3E96CC}" type="slidenum">
              <a:rPr lang="en-US" altLang="en-US" sz="1200" b="0" smtClean="0"/>
              <a:pPr/>
              <a:t>4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14098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8D6B79D-A167-4EEB-B7CA-2999BF3E7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DF4D74C-0B00-4BAB-A2EE-0D5E7FA6C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concludes the eleventh presentation in the 18-part series for CWB training.  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continue training, view the next Presentation, entitled Wildcards.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898E9-3599-4964-8F9A-722089F81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4225" indent="-301625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80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4875" indent="-2413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20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92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64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3675" indent="-2413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E4A29D-94E0-4BDA-AC9E-B4502D3E96CC}" type="slidenum">
              <a:rPr lang="en-US" altLang="en-US" sz="1200" b="0" smtClean="0"/>
              <a:pPr/>
              <a:t>5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26308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BC1494-C78E-4076-A750-25B17BBE5C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9F554C71-852F-4693-8BA7-FCA71B8D72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920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69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69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FF163-2E5F-4E4A-A635-55ADE2232A8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41C78A00-9ED4-4834-BD1B-57BA78B32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924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5990A3-C282-429A-8293-FCE9269FA2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9290829-C27D-4C14-AAF8-05066817EE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54150"/>
            <a:ext cx="8229600" cy="46672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0AE2C2-4DF3-491C-BA28-68E9F64E2F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7D438D97-9193-42AE-AF74-F35F587C14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360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313" y="152400"/>
            <a:ext cx="7620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1471F9-1118-4649-904F-90CF19F59F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7B065EE-5D0B-4471-99A9-BBE6534C92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49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2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79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2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58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3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DDAA54-07E9-48A4-BB77-27CCF3F60A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F5B8395F-4B72-438D-AD34-ECAEDB0EA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632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85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42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49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4150"/>
            <a:ext cx="4038600" cy="466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CCF5808-766A-43A4-88AC-550B572441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22A61465-E85F-4EF8-812B-C000EE58F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71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9AD392-2CED-4794-8847-59D41A9351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B5020480-DAF5-4730-BF19-CD952834F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7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A05EA1A-240A-43B6-9A0B-4F68B4688F7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504D0ED-6E37-4F28-A0E6-F72200C7F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57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D77F64F-1D0F-4413-B6D7-75B38E0FF1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666D9CBC-8080-4593-817A-574D3EB5E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601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2AB0E2-4419-4265-8FAB-2B6E5B16E12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EC736466-6B3D-44E8-9482-3BD7014E6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57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D9DD16-E240-4600-9E26-1CA0279BB2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C81DC77D-70D2-46B7-B717-0248D11276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1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49F506-EECF-4240-9244-91F2EEC303C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B12EAE8-C30A-4D6E-B2EC-99BE038B2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8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E046259-4C66-41FD-BF7A-ADF48112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6313" y="152400"/>
            <a:ext cx="76200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5EDB55-8F0B-4349-B2DD-5E8BAB4F8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54150"/>
            <a:ext cx="8229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087815-6B31-498A-9A7A-30795134001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516688"/>
            <a:ext cx="213360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endParaRPr lang="en-US" altLang="en-US"/>
          </a:p>
          <a:p>
            <a:pPr>
              <a:defRPr/>
            </a:pPr>
            <a:endParaRPr lang="en-US" altLang="en-US"/>
          </a:p>
          <a:p>
            <a:pPr>
              <a:defRPr/>
            </a:pPr>
            <a:fld id="{ACF66B82-6003-4156-974F-A3995E396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2" descr="DCIPS_blue_logo">
            <a:extLst>
              <a:ext uri="{FF2B5EF4-FFF2-40B4-BE49-F238E27FC236}">
                <a16:creationId xmlns:a16="http://schemas.microsoft.com/office/drawing/2014/main" id="{75615E5E-9D48-4537-B778-D78B65359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23">
            <a:extLst>
              <a:ext uri="{FF2B5EF4-FFF2-40B4-BE49-F238E27FC236}">
                <a16:creationId xmlns:a16="http://schemas.microsoft.com/office/drawing/2014/main" id="{0328B01E-6657-4AEE-A020-9565B36589D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600" b="1" i="1">
          <a:solidFill>
            <a:srgbClr val="081D54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q"/>
        <a:defRPr sz="2400">
          <a:solidFill>
            <a:srgbClr val="081D54"/>
          </a:solidFill>
          <a:latin typeface="+mn-lt"/>
          <a:ea typeface="+mn-ea"/>
          <a:cs typeface="+mn-cs"/>
        </a:defRPr>
      </a:lvl1pPr>
      <a:lvl2pPr marL="633413" indent="-23812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Font typeface="Univers" panose="020B0503020202020204" pitchFamily="34" charset="0"/>
        <a:buChar char="-"/>
        <a:defRPr sz="2200">
          <a:solidFill>
            <a:srgbClr val="081D54"/>
          </a:solidFill>
          <a:latin typeface="+mn-lt"/>
        </a:defRPr>
      </a:lvl2pPr>
      <a:lvl3pPr marL="974725" indent="-2270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 2" panose="05020102010507070707" pitchFamily="18" charset="2"/>
        <a:buChar char="¢"/>
        <a:defRPr sz="2000" i="1">
          <a:solidFill>
            <a:srgbClr val="081D54"/>
          </a:solidFill>
          <a:latin typeface="+mn-lt"/>
        </a:defRPr>
      </a:lvl3pPr>
      <a:lvl4pPr marL="1316038" indent="-227013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v"/>
        <a:defRPr sz="2000">
          <a:solidFill>
            <a:srgbClr val="081D54"/>
          </a:solidFill>
          <a:latin typeface="Arial Narrow" pitchFamily="34" charset="0"/>
        </a:defRPr>
      </a:lvl4pPr>
      <a:lvl5pPr marL="1657350" indent="-2270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5pPr>
      <a:lvl6pPr marL="21145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6pPr>
      <a:lvl7pPr marL="25717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7pPr>
      <a:lvl8pPr marL="30289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8pPr>
      <a:lvl9pPr marL="3486150" indent="-227013" algn="l" rtl="0" fontAlgn="base">
        <a:spcBef>
          <a:spcPct val="20000"/>
        </a:spcBef>
        <a:spcAft>
          <a:spcPct val="0"/>
        </a:spcAft>
        <a:buFont typeface="Wingdings" pitchFamily="2" charset="2"/>
        <a:buChar char="w"/>
        <a:defRPr sz="1600" i="1">
          <a:solidFill>
            <a:srgbClr val="081D54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5897-F4EB-4878-8FB9-2E7CA1311FC0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C3F0-B953-49E0-82DB-555801038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2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46" y="2911559"/>
            <a:ext cx="833437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Bonus Adjustments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9C77551-B615-4831-BDD3-5EDF305C65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916"/>
      </p:ext>
    </p:extLst>
  </p:cSld>
  <p:clrMapOvr>
    <a:masterClrMapping/>
  </p:clrMapOvr>
  <p:transition spd="slow" advTm="16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F1076D0-1D65-413B-9E4B-E82167CF6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Bonus Share Proration %</a:t>
            </a: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B38C19D8-FAA0-47F5-BBCE-36BA6FAEE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3" t="22791" b="7751"/>
          <a:stretch>
            <a:fillRect/>
          </a:stretch>
        </p:blipFill>
        <p:spPr bwMode="auto">
          <a:xfrm>
            <a:off x="393700" y="1328738"/>
            <a:ext cx="65817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992EADB-7142-4496-8D4A-08593050EDAC}"/>
              </a:ext>
            </a:extLst>
          </p:cNvPr>
          <p:cNvSpPr/>
          <p:nvPr/>
        </p:nvSpPr>
        <p:spPr>
          <a:xfrm>
            <a:off x="6975475" y="2328863"/>
            <a:ext cx="2124075" cy="3390900"/>
          </a:xfrm>
          <a:prstGeom prst="roundRect">
            <a:avLst/>
          </a:prstGeom>
          <a:solidFill>
            <a:srgbClr val="081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“Bonus Share Proration (%)”</a:t>
            </a:r>
          </a:p>
          <a:p>
            <a:pPr algn="ctr">
              <a:defRPr/>
            </a:pPr>
            <a:r>
              <a:rPr lang="en-US" sz="1600" dirty="0"/>
              <a:t>Prorates a person’s bonus share.</a:t>
            </a:r>
          </a:p>
          <a:p>
            <a:pPr algn="ctr">
              <a:defRPr/>
            </a:pPr>
            <a:endParaRPr lang="en-US" sz="1600" dirty="0"/>
          </a:p>
          <a:p>
            <a:pPr algn="ctr">
              <a:defRPr/>
            </a:pPr>
            <a:r>
              <a:rPr lang="en-US" sz="1600" dirty="0"/>
              <a:t>All Bonus Amounts fluctuate until all adjustments, overrides, and prorations are completed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170962-9BA6-4DB9-8FFC-B4751E30EFC6}"/>
              </a:ext>
            </a:extLst>
          </p:cNvPr>
          <p:cNvSpPr/>
          <p:nvPr/>
        </p:nvSpPr>
        <p:spPr>
          <a:xfrm>
            <a:off x="2297113" y="2616200"/>
            <a:ext cx="428625" cy="3316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30EC3A5A-461F-4B52-B8EE-E7B021565C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5063" y="61404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6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3"/>
    </mc:Choice>
    <mc:Fallback xmlns="">
      <p:transition spd="slow" advTm="21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FC0C75D-318C-4CAF-B3CC-6B8B0D18C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Bonus Adjustment ($)</a:t>
            </a:r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2943ED89-206B-422D-9548-41836323F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2" t="22346" b="7886"/>
          <a:stretch>
            <a:fillRect/>
          </a:stretch>
        </p:blipFill>
        <p:spPr bwMode="auto">
          <a:xfrm>
            <a:off x="420688" y="1168400"/>
            <a:ext cx="761365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D4CC06-8C5F-49E8-AB6B-3DEBF660942A}"/>
              </a:ext>
            </a:extLst>
          </p:cNvPr>
          <p:cNvSpPr/>
          <p:nvPr/>
        </p:nvSpPr>
        <p:spPr>
          <a:xfrm>
            <a:off x="420688" y="3454400"/>
            <a:ext cx="2941637" cy="1042988"/>
          </a:xfrm>
          <a:prstGeom prst="roundRect">
            <a:avLst/>
          </a:prstGeom>
          <a:solidFill>
            <a:srgbClr val="081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“Override Initial Bonus” – </a:t>
            </a:r>
            <a:r>
              <a:rPr lang="en-US" sz="1600" dirty="0" smtClean="0"/>
              <a:t>zeroes </a:t>
            </a:r>
            <a:r>
              <a:rPr lang="en-US" sz="1600" dirty="0"/>
              <a:t>out a person’s shared and $ returned to Pool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3E6AC-DF49-49BB-A7B7-66AA633802B4}"/>
              </a:ext>
            </a:extLst>
          </p:cNvPr>
          <p:cNvSpPr/>
          <p:nvPr/>
        </p:nvSpPr>
        <p:spPr>
          <a:xfrm>
            <a:off x="5048250" y="2668588"/>
            <a:ext cx="701675" cy="3657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AAAF97-D304-4EA1-80FD-56A61F2DAF0F}"/>
              </a:ext>
            </a:extLst>
          </p:cNvPr>
          <p:cNvSpPr/>
          <p:nvPr/>
        </p:nvSpPr>
        <p:spPr>
          <a:xfrm>
            <a:off x="5791200" y="2682875"/>
            <a:ext cx="1273175" cy="3657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62D04-3858-432B-AAB2-87228AEC4981}"/>
              </a:ext>
            </a:extLst>
          </p:cNvPr>
          <p:cNvSpPr/>
          <p:nvPr/>
        </p:nvSpPr>
        <p:spPr>
          <a:xfrm>
            <a:off x="4518025" y="2668588"/>
            <a:ext cx="488950" cy="3657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219E91-E310-45BF-BBC4-B1E1B1AE6490}"/>
              </a:ext>
            </a:extLst>
          </p:cNvPr>
          <p:cNvSpPr/>
          <p:nvPr/>
        </p:nvSpPr>
        <p:spPr>
          <a:xfrm>
            <a:off x="677863" y="5441950"/>
            <a:ext cx="3214687" cy="1041400"/>
          </a:xfrm>
          <a:prstGeom prst="roundRect">
            <a:avLst/>
          </a:prstGeom>
          <a:solidFill>
            <a:srgbClr val="081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“Bonus Adjustment ($)” – draws from Adjustment Fund (Budget &amp; Setup worksheet) (+ or -)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F3B402A-AE5E-4390-AD95-2EF9816B9798}"/>
              </a:ext>
            </a:extLst>
          </p:cNvPr>
          <p:cNvSpPr/>
          <p:nvPr/>
        </p:nvSpPr>
        <p:spPr>
          <a:xfrm>
            <a:off x="6989763" y="4289425"/>
            <a:ext cx="2154237" cy="2001838"/>
          </a:xfrm>
          <a:prstGeom prst="roundRect">
            <a:avLst/>
          </a:prstGeom>
          <a:solidFill>
            <a:srgbClr val="081D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“Bonus Adjustment Justification” – Proration/Overrides/Adjustments must have a Justification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9CF1E7F-D72E-4953-8C8F-1ABB8619BF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4063" y="61518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55"/>
    </mc:Choice>
    <mc:Fallback xmlns="">
      <p:transition spd="slow" advTm="24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A610788-C05F-450D-8CCA-7732AEA4E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7150" y="225425"/>
            <a:ext cx="7620000" cy="868363"/>
          </a:xfrm>
        </p:spPr>
        <p:txBody>
          <a:bodyPr/>
          <a:lstStyle/>
          <a:p>
            <a:pPr eaLnBrk="1" hangingPunct="1"/>
            <a:r>
              <a:rPr lang="en-US" altLang="en-US"/>
              <a:t>Overspending Adjustments</a:t>
            </a:r>
          </a:p>
        </p:txBody>
      </p:sp>
      <p:pic>
        <p:nvPicPr>
          <p:cNvPr id="26628" name="Picture 1">
            <a:extLst>
              <a:ext uri="{FF2B5EF4-FFF2-40B4-BE49-F238E27FC236}">
                <a16:creationId xmlns:a16="http://schemas.microsoft.com/office/drawing/2014/main" id="{6185A2C6-E415-435D-AABD-AC5F92B71E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0" b="7431"/>
          <a:stretch>
            <a:fillRect/>
          </a:stretch>
        </p:blipFill>
        <p:spPr bwMode="auto">
          <a:xfrm>
            <a:off x="-14288" y="1563688"/>
            <a:ext cx="915828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E5EABB-2825-4B0B-A8B4-8CA88A44BAE4}"/>
              </a:ext>
            </a:extLst>
          </p:cNvPr>
          <p:cNvSpPr/>
          <p:nvPr/>
        </p:nvSpPr>
        <p:spPr>
          <a:xfrm>
            <a:off x="0" y="4837113"/>
            <a:ext cx="9144000" cy="180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4428C1-7125-42BA-AE4F-CA39AE7D38F3}"/>
              </a:ext>
            </a:extLst>
          </p:cNvPr>
          <p:cNvSpPr/>
          <p:nvPr/>
        </p:nvSpPr>
        <p:spPr>
          <a:xfrm>
            <a:off x="5891213" y="2668588"/>
            <a:ext cx="2390775" cy="361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BBB8CA9-CD98-4D51-AA4E-C8F1015B02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3729" y="6099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4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55"/>
    </mc:Choice>
    <mc:Fallback xmlns="">
      <p:transition spd="slow" advTm="47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1">
            <a:extLst>
              <a:ext uri="{FF2B5EF4-FFF2-40B4-BE49-F238E27FC236}">
                <a16:creationId xmlns:a16="http://schemas.microsoft.com/office/drawing/2014/main" id="{1753503B-B9BF-4971-B777-8ED26A3AD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4443413"/>
            <a:ext cx="87058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SzPct val="90000"/>
              <a:buFont typeface="Wingdings" panose="05000000000000000000" pitchFamily="2" charset="2"/>
              <a:buChar char="q"/>
              <a:defRPr sz="2400">
                <a:solidFill>
                  <a:srgbClr val="081D54"/>
                </a:solidFill>
                <a:latin typeface="Arial" panose="020B0604020202020204" pitchFamily="34" charset="0"/>
              </a:defRPr>
            </a:lvl1pPr>
            <a:lvl2pPr marL="633413" indent="-238125">
              <a:lnSpc>
                <a:spcPct val="90000"/>
              </a:lnSpc>
              <a:spcBef>
                <a:spcPct val="30000"/>
              </a:spcBef>
              <a:buFont typeface="Univers" panose="020B0503020202020204" pitchFamily="34" charset="0"/>
              <a:buChar char="-"/>
              <a:defRPr sz="2200">
                <a:solidFill>
                  <a:srgbClr val="081D54"/>
                </a:solidFill>
                <a:latin typeface="Arial" panose="020B0604020202020204" pitchFamily="34" charset="0"/>
              </a:defRPr>
            </a:lvl2pPr>
            <a:lvl3pPr marL="974725" indent="-227013">
              <a:lnSpc>
                <a:spcPct val="90000"/>
              </a:lnSpc>
              <a:spcBef>
                <a:spcPct val="20000"/>
              </a:spcBef>
              <a:buSzPct val="75000"/>
              <a:buFont typeface="Wingdings 2" panose="05020102010507070707" pitchFamily="18" charset="2"/>
              <a:buChar char="¢"/>
              <a:defRPr sz="2000" i="1">
                <a:solidFill>
                  <a:srgbClr val="081D54"/>
                </a:solidFill>
                <a:latin typeface="Arial" panose="020B0604020202020204" pitchFamily="34" charset="0"/>
              </a:defRPr>
            </a:lvl3pPr>
            <a:lvl4pPr marL="1316038" indent="-227013">
              <a:spcBef>
                <a:spcPct val="20000"/>
              </a:spcBef>
              <a:buSzPct val="80000"/>
              <a:buFont typeface="Wingdings" panose="05000000000000000000" pitchFamily="2" charset="2"/>
              <a:buChar char="v"/>
              <a:defRPr sz="2000">
                <a:solidFill>
                  <a:srgbClr val="081D54"/>
                </a:solidFill>
                <a:latin typeface="Arial Narrow" panose="020B0606020202030204" pitchFamily="34" charset="0"/>
              </a:defRPr>
            </a:lvl4pPr>
            <a:lvl5pPr marL="1657350" indent="-227013">
              <a:spcBef>
                <a:spcPct val="20000"/>
              </a:spcBef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5pPr>
            <a:lvl6pPr marL="21145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6pPr>
            <a:lvl7pPr marL="25717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7pPr>
            <a:lvl8pPr marL="30289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8pPr>
            <a:lvl9pPr marL="3486150" indent="-227013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w"/>
              <a:defRPr sz="1600" i="1">
                <a:solidFill>
                  <a:srgbClr val="081D54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81D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81CD62E-735B-44CA-AACF-D05E77B1B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29" y="2668963"/>
            <a:ext cx="7900891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continue CWB training, view next presentation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“Wildcards”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22" descr="DCIPS_blu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259715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584200" y="1150938"/>
            <a:ext cx="7924800" cy="0"/>
          </a:xfrm>
          <a:prstGeom prst="line">
            <a:avLst/>
          </a:prstGeom>
          <a:noFill/>
          <a:ln w="63500" cmpd="thinThick">
            <a:solidFill>
              <a:srgbClr val="081D5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60C530-103E-4C7F-BC14-6673FEC90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0413" y="60944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33817"/>
      </p:ext>
    </p:extLst>
  </p:cSld>
  <p:clrMapOvr>
    <a:masterClrMapping/>
  </p:clrMapOvr>
  <p:transition spd="slow" advTm="16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USD(P) Presentation Template">
  <a:themeElements>
    <a:clrScheme name="OUSD(P)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USD(P) Presentatio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USD(P)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USD(P)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USD(P)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OUSD(P) Presentation Template</Template>
  <TotalTime>27121</TotalTime>
  <Words>292</Words>
  <Application>Microsoft Office PowerPoint</Application>
  <PresentationFormat>On-screen Show (4:3)</PresentationFormat>
  <Paragraphs>33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Univers</vt:lpstr>
      <vt:lpstr>Wingdings</vt:lpstr>
      <vt:lpstr>Wingdings 2</vt:lpstr>
      <vt:lpstr>OUSD(P) Presentation Template</vt:lpstr>
      <vt:lpstr>Office Theme</vt:lpstr>
      <vt:lpstr>PowerPoint Presentation</vt:lpstr>
      <vt:lpstr>Bonus Share Proration %</vt:lpstr>
      <vt:lpstr>Bonus Adjustment ($)</vt:lpstr>
      <vt:lpstr>Overspending Adjustments</vt:lpstr>
      <vt:lpstr>PowerPoint Presentation</vt:lpstr>
    </vt:vector>
  </TitlesOfParts>
  <Company>SRA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DCIPS Math</dc:title>
  <dc:creator>Andy Bacon</dc:creator>
  <cp:lastModifiedBy>Morris, Aaron I CTR OSD OUSD INTEL (USA)</cp:lastModifiedBy>
  <cp:revision>3389</cp:revision>
  <cp:lastPrinted>2019-04-16T16:05:01Z</cp:lastPrinted>
  <dcterms:created xsi:type="dcterms:W3CDTF">2004-09-13T19:40:33Z</dcterms:created>
  <dcterms:modified xsi:type="dcterms:W3CDTF">2019-08-05T19:00:21Z</dcterms:modified>
</cp:coreProperties>
</file>