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8"/>
  </p:notesMasterIdLst>
  <p:handoutMasterIdLst>
    <p:handoutMasterId r:id="rId9"/>
  </p:handoutMasterIdLst>
  <p:sldIdLst>
    <p:sldId id="479" r:id="rId3"/>
    <p:sldId id="478" r:id="rId4"/>
    <p:sldId id="476" r:id="rId5"/>
    <p:sldId id="477" r:id="rId6"/>
    <p:sldId id="480" r:id="rId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1">
          <p15:clr>
            <a:srgbClr val="A4A3A4"/>
          </p15:clr>
        </p15:guide>
        <p15:guide id="2" pos="3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D54"/>
    <a:srgbClr val="009900"/>
    <a:srgbClr val="DDDDDD"/>
    <a:srgbClr val="B2B2B2"/>
    <a:srgbClr val="CCCCFF"/>
    <a:srgbClr val="FFCC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3" autoAdjust="0"/>
    <p:restoredTop sz="71710" autoAdjust="0"/>
  </p:normalViewPr>
  <p:slideViewPr>
    <p:cSldViewPr snapToGrid="0">
      <p:cViewPr varScale="1">
        <p:scale>
          <a:sx n="52" d="100"/>
          <a:sy n="52" d="100"/>
        </p:scale>
        <p:origin x="1878" y="60"/>
      </p:cViewPr>
      <p:guideLst>
        <p:guide orient="horz" pos="1111"/>
        <p:guide pos="3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776"/>
    </p:cViewPr>
  </p:sorterViewPr>
  <p:notesViewPr>
    <p:cSldViewPr snapToGrid="0">
      <p:cViewPr varScale="1">
        <p:scale>
          <a:sx n="54" d="100"/>
          <a:sy n="54" d="100"/>
        </p:scale>
        <p:origin x="2880" y="78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1698E97-E78B-46F3-80FE-75CF0E948EA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27DDDD5-5543-4E36-A07A-12F36372F037}" type="datetime1">
              <a:rPr lang="en-US"/>
              <a:pPr>
                <a:defRPr/>
              </a:pPr>
              <a:t>8/5/2019</a:t>
            </a:fld>
            <a:endParaRPr lang="en-US" dirty="0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C806749-77ED-4C6A-B4A9-537E2B17565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21478247-1393-4DCC-AF62-1462001632B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716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3718344B-84EB-4E71-9F69-8D8F867FEE6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8E7FF8A-FB60-4AC6-B0AF-86968C7B897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E2618CF7-6239-429E-991F-33FC07CCF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BBB22F66-0713-4215-876E-F8675CF4D6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849298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8D6B79D-A167-4EEB-B7CA-2999BF3E7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DF4D74C-0B00-4BAB-A2EE-0D5E7FA6C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is the fourteenth presentation in the 18-part series for CWB training.  </a:t>
            </a:r>
            <a:r>
              <a:rPr lang="en-US" sz="12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following slides cover how to interpret bonus decisions and how to enter pay pool panel notes into the CWB tool.</a:t>
            </a:r>
          </a:p>
        </p:txBody>
      </p:sp>
    </p:spTree>
    <p:extLst>
      <p:ext uri="{BB962C8B-B14F-4D97-AF65-F5344CB8AC3E}">
        <p14:creationId xmlns:p14="http://schemas.microsoft.com/office/powerpoint/2010/main" val="253578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A4B3FD30-F625-48AA-806C-103F081440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483D74BF-B616-4578-96A1-0929FE9BC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This slide shows the Bonus Section: (overview), the Rating Threshold, the Bonus Budget, the</a:t>
            </a:r>
            <a:r>
              <a:rPr lang="en-US" altLang="en-US" baseline="0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Overall Ratings,</a:t>
            </a:r>
            <a:r>
              <a:rPr lang="en-US" altLang="en-US" baseline="0" dirty="0">
                <a:latin typeface="Arial" panose="020B0604020202020204" pitchFamily="34" charset="0"/>
              </a:rPr>
              <a:t> and the Impacts of Decisions.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220" name="Slide Number Placeholder 6">
            <a:extLst>
              <a:ext uri="{FF2B5EF4-FFF2-40B4-BE49-F238E27FC236}">
                <a16:creationId xmlns:a16="http://schemas.microsoft.com/office/drawing/2014/main" id="{00478D00-EF03-426A-A591-B04C99A5AB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FAF6B2-0654-4960-92B0-CD9C53752A78}" type="slidenum">
              <a:rPr lang="en-US" altLang="en-US" sz="1200" b="0" smtClean="0"/>
              <a:pPr/>
              <a:t>2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44462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D9EA8511-DEEC-482F-921C-B3F3E8E9B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3471231C-F1A5-4685-9AEC-D1401DE24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Double click a person’s row to bring up the Note Entry box, which will populate the Notes columns and Employee Feedback form.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You want to input notes to record validation reason for ratings used and historical data and records. 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You can use standard template for employee feedback.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A3DF4BC9-04F4-456D-AEA4-FB874219F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7ED135-4FFB-478A-90CF-5E630A8FF6ED}" type="slidenum">
              <a:rPr lang="en-US" altLang="en-US" sz="1200" b="0" smtClean="0"/>
              <a:pPr/>
              <a:t>3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68482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0554643B-22AB-472B-8CA2-0E7D031651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E5094287-F667-4BAC-BF1D-155167EE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This slide shows that notes typed in the pop-up boxes from the Pay Pool Panel worksheet automatically populate the “Pay Pool Panel Working Notes” columns and “Remarks for Employee Feedback Form” columns.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In the 17</a:t>
            </a:r>
            <a:r>
              <a:rPr lang="en-US" altLang="en-US" baseline="30000" dirty="0">
                <a:latin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</a:rPr>
              <a:t> presentation entitled, “Generating Feedback Notices” we’ll see how Feedback Forms are generated and where our notes appear on the Feedback Forms.</a:t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8C7BE1D7-2456-4F55-92F5-85ECF87C7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2F46F2-A6D8-4D81-AB31-3CF18AF7F77F}" type="slidenum">
              <a:rPr lang="en-US" altLang="en-US" sz="1200" b="0" smtClean="0"/>
              <a:pPr/>
              <a:t>4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255393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8D6B79D-A167-4EEB-B7CA-2999BF3E7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DF4D74C-0B00-4BAB-A2EE-0D5E7FA6C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concludes the fourteenth presentation in the 18-part series for CWB training.  To continue training, view the next Presentation, entitled Certifying the CWB.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2618CF7-6239-429E-991F-33FC07CCF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BBB22F66-0713-4215-876E-F8675CF4D67B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818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BC1494-C78E-4076-A750-25B17BBE5C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9F554C71-852F-4693-8BA7-FCA71B8D7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92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6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69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3FF163-2E5F-4E4A-A635-55ADE2232A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41C78A00-9ED4-4834-BD1B-57BA78B32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92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5990A3-C282-429A-8293-FCE9269FA2B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B9290829-C27D-4C14-AAF8-05066817EE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51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313" y="152400"/>
            <a:ext cx="76200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54150"/>
            <a:ext cx="8229600" cy="4667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0AE2C2-4DF3-491C-BA28-68E9F64E2FF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7D438D97-9193-42AE-AF74-F35F587C1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360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313" y="152400"/>
            <a:ext cx="76200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54150"/>
            <a:ext cx="4038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4150"/>
            <a:ext cx="4038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1471F9-1118-4649-904F-90CF19F59F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C7B065EE-5D0B-4471-99A9-BBE6534C92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497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50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04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73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44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4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DDAA54-07E9-48A4-BB77-27CCF3F60A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F5B8395F-4B72-438D-AD34-ECAEDB0EA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632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60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6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01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28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6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4150"/>
            <a:ext cx="4038600" cy="466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4150"/>
            <a:ext cx="4038600" cy="466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CF5808-766A-43A4-88AC-550B572441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22A61465-E85F-4EF8-812B-C000EE58F8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71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9AD392-2CED-4794-8847-59D41A93512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B5020480-DAF5-4730-BF19-CD952834F5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47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A05EA1A-240A-43B6-9A0B-4F68B4688F7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6504D0ED-6E37-4F28-A0E6-F72200C7FE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57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D77F64F-1D0F-4413-B6D7-75B38E0FF1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666D9CBC-8080-4593-817A-574D3EB5EC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60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2AB0E2-4419-4265-8FAB-2B6E5B16E12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EC736466-6B3D-44E8-9482-3BD7014E6F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57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D9DD16-E240-4600-9E26-1CA0279BB2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C81DC77D-70D2-46B7-B717-0248D11276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21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49F506-EECF-4240-9244-91F2EEC303C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AB12EAE8-C30A-4D6E-B2EC-99BE038B2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82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046259-4C66-41FD-BF7A-ADF481127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6313" y="152400"/>
            <a:ext cx="7620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05EDB55-8F0B-4349-B2DD-5E8BAB4F8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54150"/>
            <a:ext cx="82296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087815-6B31-498A-9A7A-3079513400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516688"/>
            <a:ext cx="21336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ACF66B82-6003-4156-974F-A3995E396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2" descr="DCIPS_blue_logo">
            <a:extLst>
              <a:ext uri="{FF2B5EF4-FFF2-40B4-BE49-F238E27FC236}">
                <a16:creationId xmlns:a16="http://schemas.microsoft.com/office/drawing/2014/main" id="{75615E5E-9D48-4537-B778-D78B653597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23">
            <a:extLst>
              <a:ext uri="{FF2B5EF4-FFF2-40B4-BE49-F238E27FC236}">
                <a16:creationId xmlns:a16="http://schemas.microsoft.com/office/drawing/2014/main" id="{0328B01E-6657-4AEE-A020-9565B36589D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anose="05000000000000000000" pitchFamily="2" charset="2"/>
        <a:buChar char="q"/>
        <a:defRPr sz="2400">
          <a:solidFill>
            <a:srgbClr val="081D54"/>
          </a:solidFill>
          <a:latin typeface="+mn-lt"/>
          <a:ea typeface="+mn-ea"/>
          <a:cs typeface="+mn-cs"/>
        </a:defRPr>
      </a:lvl1pPr>
      <a:lvl2pPr marL="633413" indent="-2381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Univers" panose="020B0503020202020204" pitchFamily="34" charset="0"/>
        <a:buChar char="-"/>
        <a:defRPr sz="2200">
          <a:solidFill>
            <a:srgbClr val="081D54"/>
          </a:solidFill>
          <a:latin typeface="+mn-lt"/>
        </a:defRPr>
      </a:lvl2pPr>
      <a:lvl3pPr marL="974725" indent="-2270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5000"/>
        <a:buFont typeface="Wingdings 2" panose="05020102010507070707" pitchFamily="18" charset="2"/>
        <a:buChar char="¢"/>
        <a:defRPr sz="2000" i="1">
          <a:solidFill>
            <a:srgbClr val="081D54"/>
          </a:solidFill>
          <a:latin typeface="+mn-lt"/>
        </a:defRPr>
      </a:lvl3pPr>
      <a:lvl4pPr marL="1316038" indent="-2270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v"/>
        <a:defRPr sz="2000">
          <a:solidFill>
            <a:srgbClr val="081D54"/>
          </a:solidFill>
          <a:latin typeface="Arial Narrow" pitchFamily="34" charset="0"/>
        </a:defRPr>
      </a:lvl4pPr>
      <a:lvl5pPr marL="1657350" indent="-2270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5pPr>
      <a:lvl6pPr marL="21145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6pPr>
      <a:lvl7pPr marL="25717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7pPr>
      <a:lvl8pPr marL="30289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8pPr>
      <a:lvl9pPr marL="34861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2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1753503B-B9BF-4971-B777-8ED26A3AD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4443413"/>
            <a:ext cx="87058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90000"/>
              <a:buFont typeface="Wingdings" panose="05000000000000000000" pitchFamily="2" charset="2"/>
              <a:buChar char="q"/>
              <a:defRPr sz="2400">
                <a:solidFill>
                  <a:srgbClr val="081D54"/>
                </a:solidFill>
                <a:latin typeface="Arial" panose="020B0604020202020204" pitchFamily="34" charset="0"/>
              </a:defRPr>
            </a:lvl1pPr>
            <a:lvl2pPr marL="633413" indent="-238125">
              <a:lnSpc>
                <a:spcPct val="90000"/>
              </a:lnSpc>
              <a:spcBef>
                <a:spcPct val="30000"/>
              </a:spcBef>
              <a:buFont typeface="Univers" panose="020B0503020202020204" pitchFamily="34" charset="0"/>
              <a:buChar char="-"/>
              <a:defRPr sz="2200">
                <a:solidFill>
                  <a:srgbClr val="081D54"/>
                </a:solidFill>
                <a:latin typeface="Arial" panose="020B0604020202020204" pitchFamily="34" charset="0"/>
              </a:defRPr>
            </a:lvl2pPr>
            <a:lvl3pPr marL="974725" indent="-227013">
              <a:lnSpc>
                <a:spcPct val="90000"/>
              </a:lnSpc>
              <a:spcBef>
                <a:spcPct val="20000"/>
              </a:spcBef>
              <a:buSzPct val="75000"/>
              <a:buFont typeface="Wingdings 2" panose="05020102010507070707" pitchFamily="18" charset="2"/>
              <a:buChar char="¢"/>
              <a:defRPr sz="2000" i="1">
                <a:solidFill>
                  <a:srgbClr val="081D54"/>
                </a:solidFill>
                <a:latin typeface="Arial" panose="020B0604020202020204" pitchFamily="34" charset="0"/>
              </a:defRPr>
            </a:lvl3pPr>
            <a:lvl4pPr marL="1316038" indent="-227013"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  <a:defRPr sz="2000">
                <a:solidFill>
                  <a:srgbClr val="081D54"/>
                </a:solidFill>
                <a:latin typeface="Arial Narrow" panose="020B0606020202030204" pitchFamily="34" charset="0"/>
              </a:defRPr>
            </a:lvl4pPr>
            <a:lvl5pPr marL="1657350" indent="-227013">
              <a:spcBef>
                <a:spcPct val="20000"/>
              </a:spcBef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5pPr>
            <a:lvl6pPr marL="21145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6pPr>
            <a:lvl7pPr marL="25717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7pPr>
            <a:lvl8pPr marL="30289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8pPr>
            <a:lvl9pPr marL="34861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781CD62E-735B-44CA-AACF-D05E77B1B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46" y="2911559"/>
            <a:ext cx="83343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Bonus Decisions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2" descr="DCIPS_blue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1B56578-6EDD-4378-BD64-CFA52CD32C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37066"/>
      </p:ext>
    </p:extLst>
  </p:cSld>
  <p:clrMapOvr>
    <a:masterClrMapping/>
  </p:clrMapOvr>
  <p:transition spd="slow" advTm="190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B0135B7-4C61-4EBB-9A36-DF417BA617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6" t="17741" r="7188" b="19354"/>
          <a:stretch>
            <a:fillRect/>
          </a:stretch>
        </p:blipFill>
        <p:spPr bwMode="auto">
          <a:xfrm>
            <a:off x="561975" y="1409700"/>
            <a:ext cx="79248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>
            <a:extLst>
              <a:ext uri="{FF2B5EF4-FFF2-40B4-BE49-F238E27FC236}">
                <a16:creationId xmlns:a16="http://schemas.microsoft.com/office/drawing/2014/main" id="{1A4B40BA-F6E2-4D3B-A22B-2F63C0198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Overview:  </a:t>
            </a:r>
            <a:br>
              <a:rPr lang="en-US" altLang="en-US"/>
            </a:br>
            <a:r>
              <a:rPr lang="en-US" altLang="en-US" sz="2400"/>
              <a:t>Bonus Decisions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4B3CF-54CF-4912-AA23-0C3C0A2B3406}"/>
              </a:ext>
            </a:extLst>
          </p:cNvPr>
          <p:cNvSpPr/>
          <p:nvPr/>
        </p:nvSpPr>
        <p:spPr>
          <a:xfrm>
            <a:off x="1323975" y="1536700"/>
            <a:ext cx="3613150" cy="1133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DA5133-7496-4419-B441-B601E82D9D2D}"/>
              </a:ext>
            </a:extLst>
          </p:cNvPr>
          <p:cNvSpPr/>
          <p:nvPr/>
        </p:nvSpPr>
        <p:spPr>
          <a:xfrm>
            <a:off x="5778500" y="1536700"/>
            <a:ext cx="2511425" cy="987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E928764-B5C1-4602-BF09-14CBC3977C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86775" y="6130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7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63"/>
    </mc:Choice>
    <mc:Fallback xmlns="">
      <p:transition spd="slow" advTm="182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DE5C872-6BC2-4C41-AFDE-C1BFFC855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Note Entry</a:t>
            </a:r>
          </a:p>
        </p:txBody>
      </p:sp>
      <p:pic>
        <p:nvPicPr>
          <p:cNvPr id="55300" name="Picture 2">
            <a:extLst>
              <a:ext uri="{FF2B5EF4-FFF2-40B4-BE49-F238E27FC236}">
                <a16:creationId xmlns:a16="http://schemas.microsoft.com/office/drawing/2014/main" id="{650A8D5E-5397-4B86-98F7-A9525BDF0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0" b="2391"/>
          <a:stretch>
            <a:fillRect/>
          </a:stretch>
        </p:blipFill>
        <p:spPr bwMode="auto">
          <a:xfrm>
            <a:off x="3519488" y="1462088"/>
            <a:ext cx="5624512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">
            <a:extLst>
              <a:ext uri="{FF2B5EF4-FFF2-40B4-BE49-F238E27FC236}">
                <a16:creationId xmlns:a16="http://schemas.microsoft.com/office/drawing/2014/main" id="{9C1B3858-E3B1-43EA-9B51-32410273E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063"/>
            <a:ext cx="5868988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AutoShape 6">
            <a:extLst>
              <a:ext uri="{FF2B5EF4-FFF2-40B4-BE49-F238E27FC236}">
                <a16:creationId xmlns:a16="http://schemas.microsoft.com/office/drawing/2014/main" id="{70F40271-3834-4AE2-B2FE-22461E843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3963988"/>
            <a:ext cx="4343400" cy="1095375"/>
          </a:xfrm>
          <a:prstGeom prst="roundRect">
            <a:avLst>
              <a:gd name="adj" fmla="val 16667"/>
            </a:avLst>
          </a:prstGeom>
          <a:solidFill>
            <a:srgbClr val="081D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</a:rPr>
              <a:t>Access the Note Entry  interface by double-clicking anywhere in the white cells on a person’s row in the Pay Pool Panel worksheet, or go to the Notes columns (EN and EO)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921B67A-8A7E-47FC-A01F-8621728986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35205" y="6230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98"/>
    </mc:Choice>
    <mc:Fallback xmlns="">
      <p:transition spd="slow" advTm="22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6BC22E75-912E-401F-B99A-39F5D2A200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of Notes</a:t>
            </a:r>
          </a:p>
        </p:txBody>
      </p:sp>
      <p:grpSp>
        <p:nvGrpSpPr>
          <p:cNvPr id="57348" name="Group 2">
            <a:extLst>
              <a:ext uri="{FF2B5EF4-FFF2-40B4-BE49-F238E27FC236}">
                <a16:creationId xmlns:a16="http://schemas.microsoft.com/office/drawing/2014/main" id="{B58B1306-3E73-4EB5-8AED-A70B92798895}"/>
              </a:ext>
            </a:extLst>
          </p:cNvPr>
          <p:cNvGrpSpPr>
            <a:grpSpLocks/>
          </p:cNvGrpSpPr>
          <p:nvPr/>
        </p:nvGrpSpPr>
        <p:grpSpPr bwMode="auto">
          <a:xfrm>
            <a:off x="206375" y="1314450"/>
            <a:ext cx="8480425" cy="3429000"/>
            <a:chOff x="0" y="1231904"/>
            <a:chExt cx="9144000" cy="5166823"/>
          </a:xfrm>
        </p:grpSpPr>
        <p:pic>
          <p:nvPicPr>
            <p:cNvPr id="57350" name="Picture 1">
              <a:extLst>
                <a:ext uri="{FF2B5EF4-FFF2-40B4-BE49-F238E27FC236}">
                  <a16:creationId xmlns:a16="http://schemas.microsoft.com/office/drawing/2014/main" id="{48A2793C-A16D-41AA-A5C0-D13E1FF05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63" b="6697"/>
            <a:stretch>
              <a:fillRect/>
            </a:stretch>
          </p:blipFill>
          <p:spPr bwMode="auto">
            <a:xfrm>
              <a:off x="0" y="1231904"/>
              <a:ext cx="9144000" cy="516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1" name="Picture 1">
              <a:extLst>
                <a:ext uri="{FF2B5EF4-FFF2-40B4-BE49-F238E27FC236}">
                  <a16:creationId xmlns:a16="http://schemas.microsoft.com/office/drawing/2014/main" id="{07058B4D-F32E-4D1E-8FCC-7DC37DCF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3231222"/>
              <a:ext cx="1484313" cy="688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49" name="AutoShape 6">
            <a:extLst>
              <a:ext uri="{FF2B5EF4-FFF2-40B4-BE49-F238E27FC236}">
                <a16:creationId xmlns:a16="http://schemas.microsoft.com/office/drawing/2014/main" id="{A4BDA946-7729-4D83-A780-91A4D524F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713" y="4600575"/>
            <a:ext cx="4127500" cy="990600"/>
          </a:xfrm>
          <a:prstGeom prst="roundRect">
            <a:avLst>
              <a:gd name="adj" fmla="val 16667"/>
            </a:avLst>
          </a:prstGeom>
          <a:solidFill>
            <a:srgbClr val="081D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</a:rPr>
              <a:t>Notes typed in the pop-up boxes from the Pay Pool Panel worksheet automatically populate the Notes columns and Employee Feedback form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7D15287-DC54-4BA5-843B-C0F15399AB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8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69"/>
    </mc:Choice>
    <mc:Fallback>
      <p:transition spd="slow" advTm="26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1753503B-B9BF-4971-B777-8ED26A3AD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4443413"/>
            <a:ext cx="87058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90000"/>
              <a:buFont typeface="Wingdings" panose="05000000000000000000" pitchFamily="2" charset="2"/>
              <a:buChar char="q"/>
              <a:defRPr sz="2400">
                <a:solidFill>
                  <a:srgbClr val="081D54"/>
                </a:solidFill>
                <a:latin typeface="Arial" panose="020B0604020202020204" pitchFamily="34" charset="0"/>
              </a:defRPr>
            </a:lvl1pPr>
            <a:lvl2pPr marL="633413" indent="-238125">
              <a:lnSpc>
                <a:spcPct val="90000"/>
              </a:lnSpc>
              <a:spcBef>
                <a:spcPct val="30000"/>
              </a:spcBef>
              <a:buFont typeface="Univers" panose="020B0503020202020204" pitchFamily="34" charset="0"/>
              <a:buChar char="-"/>
              <a:defRPr sz="2200">
                <a:solidFill>
                  <a:srgbClr val="081D54"/>
                </a:solidFill>
                <a:latin typeface="Arial" panose="020B0604020202020204" pitchFamily="34" charset="0"/>
              </a:defRPr>
            </a:lvl2pPr>
            <a:lvl3pPr marL="974725" indent="-227013">
              <a:lnSpc>
                <a:spcPct val="90000"/>
              </a:lnSpc>
              <a:spcBef>
                <a:spcPct val="20000"/>
              </a:spcBef>
              <a:buSzPct val="75000"/>
              <a:buFont typeface="Wingdings 2" panose="05020102010507070707" pitchFamily="18" charset="2"/>
              <a:buChar char="¢"/>
              <a:defRPr sz="2000" i="1">
                <a:solidFill>
                  <a:srgbClr val="081D54"/>
                </a:solidFill>
                <a:latin typeface="Arial" panose="020B0604020202020204" pitchFamily="34" charset="0"/>
              </a:defRPr>
            </a:lvl3pPr>
            <a:lvl4pPr marL="1316038" indent="-227013"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  <a:defRPr sz="2000">
                <a:solidFill>
                  <a:srgbClr val="081D54"/>
                </a:solidFill>
                <a:latin typeface="Arial Narrow" panose="020B0606020202030204" pitchFamily="34" charset="0"/>
              </a:defRPr>
            </a:lvl4pPr>
            <a:lvl5pPr marL="1657350" indent="-227013">
              <a:spcBef>
                <a:spcPct val="20000"/>
              </a:spcBef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5pPr>
            <a:lvl6pPr marL="21145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6pPr>
            <a:lvl7pPr marL="25717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7pPr>
            <a:lvl8pPr marL="30289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8pPr>
            <a:lvl9pPr marL="34861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781CD62E-735B-44CA-AACF-D05E77B1B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29" y="2668963"/>
            <a:ext cx="7900891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 continue CWB training, view next presentation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“Certifying the CWB”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2" descr="DCIPS_blue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083AAC1-5EE8-4F63-BB6C-AB28D1461D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21107"/>
      </p:ext>
    </p:extLst>
  </p:cSld>
  <p:clrMapOvr>
    <a:masterClrMapping/>
  </p:clrMapOvr>
  <p:transition spd="slow" advTm="1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USD(P) Presentation Template">
  <a:themeElements>
    <a:clrScheme name="OUSD(P)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USD(P)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USD(P)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OUSD(P) Presentation Template</Template>
  <TotalTime>27136</TotalTime>
  <Words>288</Words>
  <Application>Microsoft Office PowerPoint</Application>
  <PresentationFormat>On-screen Show (4:3)</PresentationFormat>
  <Paragraphs>34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Univers</vt:lpstr>
      <vt:lpstr>Wingdings</vt:lpstr>
      <vt:lpstr>Wingdings 2</vt:lpstr>
      <vt:lpstr>OUSD(P) Presentation Template</vt:lpstr>
      <vt:lpstr>Office Theme</vt:lpstr>
      <vt:lpstr>PowerPoint Presentation</vt:lpstr>
      <vt:lpstr>Overview:   Bonus Decisions</vt:lpstr>
      <vt:lpstr>Note Entry</vt:lpstr>
      <vt:lpstr>Example of Notes</vt:lpstr>
      <vt:lpstr>PowerPoint Presentation</vt:lpstr>
    </vt:vector>
  </TitlesOfParts>
  <Company>SRA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DCIPS Math</dc:title>
  <dc:creator>Andy Bacon</dc:creator>
  <cp:lastModifiedBy>Tammy Loper</cp:lastModifiedBy>
  <cp:revision>3393</cp:revision>
  <cp:lastPrinted>2019-04-16T16:05:01Z</cp:lastPrinted>
  <dcterms:created xsi:type="dcterms:W3CDTF">2004-09-13T19:40:33Z</dcterms:created>
  <dcterms:modified xsi:type="dcterms:W3CDTF">2019-08-06T00:42:54Z</dcterms:modified>
</cp:coreProperties>
</file>