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426" r:id="rId2"/>
    <p:sldId id="420" r:id="rId3"/>
    <p:sldId id="421" r:id="rId4"/>
    <p:sldId id="422" r:id="rId5"/>
    <p:sldId id="423" r:id="rId6"/>
    <p:sldId id="424" r:id="rId7"/>
    <p:sldId id="425" r:id="rId8"/>
    <p:sldId id="427"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125" autoAdjust="0"/>
  </p:normalViewPr>
  <p:slideViewPr>
    <p:cSldViewPr snapToGrid="0">
      <p:cViewPr varScale="1">
        <p:scale>
          <a:sx n="64" d="100"/>
          <a:sy n="64" d="100"/>
        </p:scale>
        <p:origin x="1290" y="60"/>
      </p:cViewPr>
      <p:guideLst/>
    </p:cSldViewPr>
  </p:slideViewPr>
  <p:notesTextViewPr>
    <p:cViewPr>
      <p:scale>
        <a:sx n="1" d="1"/>
        <a:sy n="1" d="1"/>
      </p:scale>
      <p:origin x="0" y="0"/>
    </p:cViewPr>
  </p:notesTextViewPr>
  <p:notesViewPr>
    <p:cSldViewPr snapToGrid="0">
      <p:cViewPr varScale="1">
        <p:scale>
          <a:sx n="54" d="100"/>
          <a:sy n="54"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2D38FC0-F69F-4E27-A284-97553ACC804D}" type="datetimeFigureOut">
              <a:rPr lang="en-US" smtClean="0"/>
              <a:t>8/5/2019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AD5E578-CF7C-4576-AA43-C71AA27AEE74}" type="slidenum">
              <a:rPr lang="en-US" smtClean="0"/>
              <a:t>‹#›</a:t>
            </a:fld>
            <a:endParaRPr lang="en-US"/>
          </a:p>
        </p:txBody>
      </p:sp>
    </p:spTree>
    <p:extLst>
      <p:ext uri="{BB962C8B-B14F-4D97-AF65-F5344CB8AC3E}">
        <p14:creationId xmlns:p14="http://schemas.microsoft.com/office/powerpoint/2010/main" val="3529912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CF77E3-89AD-48DE-8B33-16B6FF9C65A3}" type="datetimeFigureOut">
              <a:rPr lang="en-US" smtClean="0"/>
              <a:t>8/5/2019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9A1F99-090F-4A8F-A4D4-7A05FE7DE1C3}" type="slidenum">
              <a:rPr lang="en-US" smtClean="0"/>
              <a:t>‹#›</a:t>
            </a:fld>
            <a:endParaRPr lang="en-US"/>
          </a:p>
        </p:txBody>
      </p:sp>
    </p:spTree>
    <p:extLst>
      <p:ext uri="{BB962C8B-B14F-4D97-AF65-F5344CB8AC3E}">
        <p14:creationId xmlns:p14="http://schemas.microsoft.com/office/powerpoint/2010/main" val="3834336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This is the fourth presentation in the 18-part series for CWB training.  The following slides cover how CWB data is extracted from DCPDs.</a:t>
            </a:r>
          </a:p>
        </p:txBody>
      </p:sp>
      <p:sp>
        <p:nvSpPr>
          <p:cNvPr id="2" name="Slide Number Placeholder 1"/>
          <p:cNvSpPr>
            <a:spLocks noGrp="1"/>
          </p:cNvSpPr>
          <p:nvPr>
            <p:ph type="sldNum" sz="quarter" idx="10"/>
          </p:nvPr>
        </p:nvSpPr>
        <p:spPr/>
        <p:txBody>
          <a:bodyPr/>
          <a:lstStyle/>
          <a:p>
            <a:fld id="{6B9A1F99-090F-4A8F-A4D4-7A05FE7DE1C3}" type="slidenum">
              <a:rPr lang="en-US" smtClean="0"/>
              <a:t>1</a:t>
            </a:fld>
            <a:endParaRPr lang="en-US"/>
          </a:p>
        </p:txBody>
      </p:sp>
    </p:spTree>
    <p:extLst>
      <p:ext uri="{BB962C8B-B14F-4D97-AF65-F5344CB8AC3E}">
        <p14:creationId xmlns:p14="http://schemas.microsoft.com/office/powerpoint/2010/main" val="148696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367B16C-6CC8-4E19-8F49-56097BDCF7E7}"/>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7921109-97E2-4ABA-86A8-0C371E5415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graphic represents the DCPDS CWB Extract process. </a:t>
            </a:r>
          </a:p>
          <a:p>
            <a:endParaRPr lang="en-US" altLang="en-US">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2</a:t>
            </a:fld>
            <a:endParaRPr lang="en-US"/>
          </a:p>
        </p:txBody>
      </p:sp>
    </p:spTree>
    <p:extLst>
      <p:ext uri="{BB962C8B-B14F-4D97-AF65-F5344CB8AC3E}">
        <p14:creationId xmlns:p14="http://schemas.microsoft.com/office/powerpoint/2010/main" val="17592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DD71656-D480-46F4-A707-98E7D453FDC1}"/>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F7778674-5724-4FDC-90D7-B0F1247C0D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a:t>
            </a:r>
            <a:r>
              <a:rPr lang="en-US" altLang="en-US" baseline="0" dirty="0" smtClean="0">
                <a:latin typeface="Arial" panose="020B0604020202020204" pitchFamily="34" charset="0"/>
              </a:rPr>
              <a:t> shows the steps that </a:t>
            </a:r>
            <a:r>
              <a:rPr lang="en-US" altLang="en-US" dirty="0" smtClean="0">
                <a:latin typeface="Arial" panose="020B0604020202020204" pitchFamily="34" charset="0"/>
              </a:rPr>
              <a:t>Pay</a:t>
            </a:r>
            <a:r>
              <a:rPr lang="en-US" altLang="en-US" baseline="0" dirty="0" smtClean="0">
                <a:latin typeface="Arial" panose="020B0604020202020204" pitchFamily="34" charset="0"/>
              </a:rPr>
              <a:t> Pool Administrators take to request the CWB Extract file.</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3</a:t>
            </a:fld>
            <a:endParaRPr lang="en-US"/>
          </a:p>
        </p:txBody>
      </p:sp>
    </p:spTree>
    <p:extLst>
      <p:ext uri="{BB962C8B-B14F-4D97-AF65-F5344CB8AC3E}">
        <p14:creationId xmlns:p14="http://schemas.microsoft.com/office/powerpoint/2010/main" val="354999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8B0CF9E-9824-41F0-85C5-E1DC46DAD5B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6C3FCA77-ABF3-42F4-9631-815E70CCC2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Pay Pool Administrators enter pay pool information to continue the CWB extract for their Pay Pool,</a:t>
            </a:r>
            <a:r>
              <a:rPr lang="en-US" altLang="en-US" baseline="0" dirty="0" smtClean="0">
                <a:latin typeface="Arial" panose="020B0604020202020204" pitchFamily="34" charset="0"/>
              </a:rPr>
              <a:t> then they click on the “Submit Reque</a:t>
            </a:r>
            <a:r>
              <a:rPr lang="en-US" altLang="en-US" dirty="0" smtClean="0">
                <a:latin typeface="Arial" panose="020B0604020202020204" pitchFamily="34" charset="0"/>
              </a:rPr>
              <a:t>st</a:t>
            </a:r>
            <a:r>
              <a:rPr lang="en-US" altLang="en-US" dirty="0">
                <a:latin typeface="Arial" panose="020B0604020202020204" pitchFamily="34" charset="0"/>
              </a:rPr>
              <a:t>” link. </a:t>
            </a:r>
          </a:p>
        </p:txBody>
      </p:sp>
      <p:sp>
        <p:nvSpPr>
          <p:cNvPr id="2" name="Slide Number Placeholder 1"/>
          <p:cNvSpPr>
            <a:spLocks noGrp="1"/>
          </p:cNvSpPr>
          <p:nvPr>
            <p:ph type="sldNum" sz="quarter" idx="10"/>
          </p:nvPr>
        </p:nvSpPr>
        <p:spPr/>
        <p:txBody>
          <a:bodyPr/>
          <a:lstStyle/>
          <a:p>
            <a:fld id="{6B9A1F99-090F-4A8F-A4D4-7A05FE7DE1C3}" type="slidenum">
              <a:rPr lang="en-US" smtClean="0"/>
              <a:t>4</a:t>
            </a:fld>
            <a:endParaRPr lang="en-US"/>
          </a:p>
        </p:txBody>
      </p:sp>
    </p:spTree>
    <p:extLst>
      <p:ext uri="{BB962C8B-B14F-4D97-AF65-F5344CB8AC3E}">
        <p14:creationId xmlns:p14="http://schemas.microsoft.com/office/powerpoint/2010/main" val="32880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FB7B9A3-4856-4CC7-8506-8794F470FA3E}"/>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6F0E4F47-CF46-42FA-A90E-D4BB5AF042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gives guidance</a:t>
            </a:r>
            <a:r>
              <a:rPr lang="en-US" altLang="en-US" baseline="0" dirty="0" smtClean="0">
                <a:latin typeface="Arial" panose="020B0604020202020204" pitchFamily="34" charset="0"/>
              </a:rPr>
              <a:t> on how the Pay Pool Administrator can access the extract file, once it has been ordered.</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5</a:t>
            </a:fld>
            <a:endParaRPr lang="en-US"/>
          </a:p>
        </p:txBody>
      </p:sp>
    </p:spTree>
    <p:extLst>
      <p:ext uri="{BB962C8B-B14F-4D97-AF65-F5344CB8AC3E}">
        <p14:creationId xmlns:p14="http://schemas.microsoft.com/office/powerpoint/2010/main" val="268709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51B8BE5-1AD1-422C-97CA-7D770699D085}"/>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BCCB20E0-3958-4D9A-BC6A-BCEB73067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Pay Pool Administrators would continue the CWB extract process by right-clicking</a:t>
            </a:r>
            <a:r>
              <a:rPr lang="en-US" altLang="en-US" baseline="0" dirty="0" smtClean="0">
                <a:latin typeface="Arial" panose="020B0604020202020204" pitchFamily="34" charset="0"/>
              </a:rPr>
              <a:t> on the output icon and selecting “Save Target As…”  It is imperative that all extracts are saved in the same file folder that contains the CWB tool.  When uploading an extract, the CWB tool will only search within it’s own stored folder.</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6</a:t>
            </a:fld>
            <a:endParaRPr lang="en-US"/>
          </a:p>
        </p:txBody>
      </p:sp>
    </p:spTree>
    <p:extLst>
      <p:ext uri="{BB962C8B-B14F-4D97-AF65-F5344CB8AC3E}">
        <p14:creationId xmlns:p14="http://schemas.microsoft.com/office/powerpoint/2010/main" val="257409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02D0B40-D3B3-40B4-B1D6-47AFACA39008}"/>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5A573AD2-68BB-4AF3-AC39-93FDA6B87A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shows</a:t>
            </a:r>
            <a:r>
              <a:rPr lang="en-US" altLang="en-US" baseline="0" dirty="0" smtClean="0">
                <a:latin typeface="Arial" panose="020B0604020202020204" pitchFamily="34" charset="0"/>
              </a:rPr>
              <a:t> an example of how the CWB extract is saved in the same folder that contains the CWB tool.</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7</a:t>
            </a:fld>
            <a:endParaRPr lang="en-US"/>
          </a:p>
        </p:txBody>
      </p:sp>
    </p:spTree>
    <p:extLst>
      <p:ext uri="{BB962C8B-B14F-4D97-AF65-F5344CB8AC3E}">
        <p14:creationId xmlns:p14="http://schemas.microsoft.com/office/powerpoint/2010/main" val="302794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concludes the fourth presentation in the 18-part series for CWB training.  To continue training, view the next Presentation, entitled Importing CWB Data.</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8</a:t>
            </a:fld>
            <a:endParaRPr lang="en-US"/>
          </a:p>
        </p:txBody>
      </p:sp>
    </p:spTree>
    <p:extLst>
      <p:ext uri="{BB962C8B-B14F-4D97-AF65-F5344CB8AC3E}">
        <p14:creationId xmlns:p14="http://schemas.microsoft.com/office/powerpoint/2010/main" val="279355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23879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78508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1254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8F85343-7B72-4AB9-888B-EB05F25D2777}"/>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4FADDD0-E399-41CC-85E0-A1CCD9089556}" type="slidenum">
              <a:rPr lang="en-US" altLang="en-US"/>
              <a:pPr>
                <a:defRPr/>
              </a:pPr>
              <a:t>‹#›</a:t>
            </a:fld>
            <a:endParaRPr lang="en-US" altLang="en-US"/>
          </a:p>
        </p:txBody>
      </p:sp>
    </p:spTree>
    <p:extLst>
      <p:ext uri="{BB962C8B-B14F-4D97-AF65-F5344CB8AC3E}">
        <p14:creationId xmlns:p14="http://schemas.microsoft.com/office/powerpoint/2010/main" val="254952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4264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26490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46885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29938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8172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6891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97229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7648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1205907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Extracting CWB Data</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EE2581F6-5AD6-4279-AF32-A18B9ABA21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0342165"/>
      </p:ext>
    </p:extLst>
  </p:cSld>
  <p:clrMapOvr>
    <a:masterClrMapping/>
  </p:clrMapOvr>
  <p:transition spd="slow" advTm="152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3FAAF888-E12C-462F-AB86-EC29400F7DC8}"/>
              </a:ext>
            </a:extLst>
          </p:cNvPr>
          <p:cNvSpPr>
            <a:spLocks noGrp="1" noChangeArrowheads="1"/>
          </p:cNvSpPr>
          <p:nvPr>
            <p:ph type="title"/>
          </p:nvPr>
        </p:nvSpPr>
        <p:spPr>
          <a:xfrm>
            <a:off x="692658" y="263525"/>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DCPDS CWB Extract</a:t>
            </a:r>
          </a:p>
        </p:txBody>
      </p:sp>
      <p:grpSp>
        <p:nvGrpSpPr>
          <p:cNvPr id="43012" name="Group 4">
            <a:extLst>
              <a:ext uri="{FF2B5EF4-FFF2-40B4-BE49-F238E27FC236}">
                <a16:creationId xmlns:a16="http://schemas.microsoft.com/office/drawing/2014/main" id="{7A8FF128-61B2-40B5-B7AA-447DCE7966CF}"/>
              </a:ext>
            </a:extLst>
          </p:cNvPr>
          <p:cNvGrpSpPr>
            <a:grpSpLocks/>
          </p:cNvGrpSpPr>
          <p:nvPr/>
        </p:nvGrpSpPr>
        <p:grpSpPr bwMode="auto">
          <a:xfrm>
            <a:off x="158750" y="4595813"/>
            <a:ext cx="4660900" cy="1595437"/>
            <a:chOff x="424" y="2787"/>
            <a:chExt cx="2936" cy="1005"/>
          </a:xfrm>
        </p:grpSpPr>
        <p:sp>
          <p:nvSpPr>
            <p:cNvPr id="43020" name="AutoShape 5">
              <a:extLst>
                <a:ext uri="{FF2B5EF4-FFF2-40B4-BE49-F238E27FC236}">
                  <a16:creationId xmlns:a16="http://schemas.microsoft.com/office/drawing/2014/main" id="{AE1CD5D6-C3E4-4DC2-87F5-0CC2B7AB06E7}"/>
                </a:ext>
              </a:extLst>
            </p:cNvPr>
            <p:cNvSpPr>
              <a:spLocks noChangeArrowheads="1"/>
            </p:cNvSpPr>
            <p:nvPr/>
          </p:nvSpPr>
          <p:spPr bwMode="auto">
            <a:xfrm>
              <a:off x="2160" y="3216"/>
              <a:ext cx="1200" cy="576"/>
            </a:xfrm>
            <a:prstGeom prst="flowChartProcess">
              <a:avLst/>
            </a:prstGeom>
            <a:solidFill>
              <a:srgbClr val="DDDDDD"/>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2000">
                  <a:solidFill>
                    <a:srgbClr val="000000"/>
                  </a:solidFill>
                </a:rPr>
                <a:t>CWB</a:t>
              </a:r>
            </a:p>
          </p:txBody>
        </p:sp>
        <p:sp>
          <p:nvSpPr>
            <p:cNvPr id="43021" name="Text Box 6">
              <a:extLst>
                <a:ext uri="{FF2B5EF4-FFF2-40B4-BE49-F238E27FC236}">
                  <a16:creationId xmlns:a16="http://schemas.microsoft.com/office/drawing/2014/main" id="{37B90AEC-59D2-4596-BE2E-6FAEE31F6C99}"/>
                </a:ext>
              </a:extLst>
            </p:cNvPr>
            <p:cNvSpPr txBox="1">
              <a:spLocks noChangeArrowheads="1"/>
            </p:cNvSpPr>
            <p:nvPr/>
          </p:nvSpPr>
          <p:spPr bwMode="auto">
            <a:xfrm>
              <a:off x="424" y="2960"/>
              <a:ext cx="168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400">
                  <a:solidFill>
                    <a:srgbClr val="000000"/>
                  </a:solidFill>
                </a:rPr>
                <a:t>Step 2</a:t>
              </a:r>
            </a:p>
            <a:p>
              <a:r>
                <a:rPr lang="en-US" altLang="en-US" sz="1400" b="0">
                  <a:solidFill>
                    <a:srgbClr val="000000"/>
                  </a:solidFill>
                </a:rPr>
                <a:t>Pay pool data imported </a:t>
              </a:r>
              <a:br>
                <a:rPr lang="en-US" altLang="en-US" sz="1400" b="0">
                  <a:solidFill>
                    <a:srgbClr val="000000"/>
                  </a:solidFill>
                </a:rPr>
              </a:br>
              <a:r>
                <a:rPr lang="en-US" altLang="en-US" sz="1400" b="0">
                  <a:solidFill>
                    <a:srgbClr val="000000"/>
                  </a:solidFill>
                </a:rPr>
                <a:t>into the CWB spreadsheet</a:t>
              </a:r>
            </a:p>
          </p:txBody>
        </p:sp>
        <p:cxnSp>
          <p:nvCxnSpPr>
            <p:cNvPr id="43022" name="AutoShape 7">
              <a:extLst>
                <a:ext uri="{FF2B5EF4-FFF2-40B4-BE49-F238E27FC236}">
                  <a16:creationId xmlns:a16="http://schemas.microsoft.com/office/drawing/2014/main" id="{B7ADDC3E-0E20-4340-B9F9-F24F4EBAA862}"/>
                </a:ext>
              </a:extLst>
            </p:cNvPr>
            <p:cNvCxnSpPr>
              <a:cxnSpLocks noChangeShapeType="1"/>
              <a:stCxn id="43018" idx="4"/>
              <a:endCxn id="43020" idx="1"/>
            </p:cNvCxnSpPr>
            <p:nvPr/>
          </p:nvCxnSpPr>
          <p:spPr bwMode="auto">
            <a:xfrm>
              <a:off x="1416" y="2787"/>
              <a:ext cx="738" cy="717"/>
            </a:xfrm>
            <a:prstGeom prst="straightConnector1">
              <a:avLst/>
            </a:prstGeom>
            <a:noFill/>
            <a:ln w="1905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013" name="AutoShape 8">
            <a:extLst>
              <a:ext uri="{FF2B5EF4-FFF2-40B4-BE49-F238E27FC236}">
                <a16:creationId xmlns:a16="http://schemas.microsoft.com/office/drawing/2014/main" id="{BA30687F-7913-44B0-A337-5F6C69DE726E}"/>
              </a:ext>
            </a:extLst>
          </p:cNvPr>
          <p:cNvSpPr>
            <a:spLocks noChangeArrowheads="1"/>
          </p:cNvSpPr>
          <p:nvPr/>
        </p:nvSpPr>
        <p:spPr bwMode="auto">
          <a:xfrm>
            <a:off x="2305050" y="1444625"/>
            <a:ext cx="3200400" cy="1143000"/>
          </a:xfrm>
          <a:prstGeom prst="flowChartMagneticDisk">
            <a:avLst/>
          </a:prstGeom>
          <a:solidFill>
            <a:srgbClr val="E7E5FB"/>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3200">
                <a:solidFill>
                  <a:srgbClr val="000000"/>
                </a:solidFill>
              </a:rPr>
              <a:t>DCPDS</a:t>
            </a:r>
          </a:p>
        </p:txBody>
      </p:sp>
      <p:sp>
        <p:nvSpPr>
          <p:cNvPr id="43014" name="AutoShape 9">
            <a:extLst>
              <a:ext uri="{FF2B5EF4-FFF2-40B4-BE49-F238E27FC236}">
                <a16:creationId xmlns:a16="http://schemas.microsoft.com/office/drawing/2014/main" id="{4373000C-BDCD-4204-A465-408E0AE06F51}"/>
              </a:ext>
            </a:extLst>
          </p:cNvPr>
          <p:cNvSpPr>
            <a:spLocks noChangeArrowheads="1"/>
          </p:cNvSpPr>
          <p:nvPr/>
        </p:nvSpPr>
        <p:spPr bwMode="auto">
          <a:xfrm>
            <a:off x="1654175" y="2359025"/>
            <a:ext cx="1641475" cy="304800"/>
          </a:xfrm>
          <a:prstGeom prst="roundRect">
            <a:avLst>
              <a:gd name="adj" fmla="val 16667"/>
            </a:avLst>
          </a:prstGeom>
          <a:solidFill>
            <a:srgbClr val="FFCC99"/>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1400" b="0">
                <a:solidFill>
                  <a:srgbClr val="000000"/>
                </a:solidFill>
              </a:rPr>
              <a:t>PAA</a:t>
            </a:r>
          </a:p>
        </p:txBody>
      </p:sp>
      <p:grpSp>
        <p:nvGrpSpPr>
          <p:cNvPr id="43015" name="Group 10">
            <a:extLst>
              <a:ext uri="{FF2B5EF4-FFF2-40B4-BE49-F238E27FC236}">
                <a16:creationId xmlns:a16="http://schemas.microsoft.com/office/drawing/2014/main" id="{9EB7D736-39E1-4AB6-85AB-F6A0609A7FBF}"/>
              </a:ext>
            </a:extLst>
          </p:cNvPr>
          <p:cNvGrpSpPr>
            <a:grpSpLocks/>
          </p:cNvGrpSpPr>
          <p:nvPr/>
        </p:nvGrpSpPr>
        <p:grpSpPr bwMode="auto">
          <a:xfrm>
            <a:off x="401638" y="2597150"/>
            <a:ext cx="3370262" cy="1989138"/>
            <a:chOff x="577" y="1528"/>
            <a:chExt cx="2123" cy="1253"/>
          </a:xfrm>
        </p:grpSpPr>
        <p:sp>
          <p:nvSpPr>
            <p:cNvPr id="43017" name="Text Box 11">
              <a:extLst>
                <a:ext uri="{FF2B5EF4-FFF2-40B4-BE49-F238E27FC236}">
                  <a16:creationId xmlns:a16="http://schemas.microsoft.com/office/drawing/2014/main" id="{640F98FC-BD85-485C-AE61-256ACA47C0D2}"/>
                </a:ext>
              </a:extLst>
            </p:cNvPr>
            <p:cNvSpPr txBox="1">
              <a:spLocks noChangeArrowheads="1"/>
            </p:cNvSpPr>
            <p:nvPr/>
          </p:nvSpPr>
          <p:spPr bwMode="auto">
            <a:xfrm>
              <a:off x="577" y="1605"/>
              <a:ext cx="155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400">
                  <a:solidFill>
                    <a:srgbClr val="000000"/>
                  </a:solidFill>
                </a:rPr>
                <a:t>Step 1</a:t>
              </a:r>
            </a:p>
            <a:p>
              <a:r>
                <a:rPr lang="en-US" altLang="en-US" sz="1400" b="0">
                  <a:solidFill>
                    <a:srgbClr val="000000"/>
                  </a:solidFill>
                </a:rPr>
                <a:t>Pay pool data extracted</a:t>
              </a:r>
              <a:br>
                <a:rPr lang="en-US" altLang="en-US" sz="1400" b="0">
                  <a:solidFill>
                    <a:srgbClr val="000000"/>
                  </a:solidFill>
                </a:rPr>
              </a:br>
              <a:r>
                <a:rPr lang="en-US" altLang="en-US" sz="1400" b="0">
                  <a:solidFill>
                    <a:srgbClr val="000000"/>
                  </a:solidFill>
                </a:rPr>
                <a:t>from DCPDS</a:t>
              </a:r>
            </a:p>
          </p:txBody>
        </p:sp>
        <p:sp>
          <p:nvSpPr>
            <p:cNvPr id="43018" name="AutoShape 12">
              <a:extLst>
                <a:ext uri="{FF2B5EF4-FFF2-40B4-BE49-F238E27FC236}">
                  <a16:creationId xmlns:a16="http://schemas.microsoft.com/office/drawing/2014/main" id="{8ED9DAA2-9CF9-4B7F-BC35-DA0E1BC09C0C}"/>
                </a:ext>
              </a:extLst>
            </p:cNvPr>
            <p:cNvSpPr>
              <a:spLocks noChangeArrowheads="1"/>
            </p:cNvSpPr>
            <p:nvPr/>
          </p:nvSpPr>
          <p:spPr bwMode="auto">
            <a:xfrm>
              <a:off x="672" y="2301"/>
              <a:ext cx="1488" cy="480"/>
            </a:xfrm>
            <a:prstGeom prst="flowChartInputOutpu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1400">
                  <a:solidFill>
                    <a:srgbClr val="000000"/>
                  </a:solidFill>
                </a:rPr>
                <a:t>Pay Pool </a:t>
              </a:r>
            </a:p>
            <a:p>
              <a:pPr algn="ctr"/>
              <a:r>
                <a:rPr lang="en-US" altLang="en-US" sz="1400">
                  <a:solidFill>
                    <a:srgbClr val="000000"/>
                  </a:solidFill>
                </a:rPr>
                <a:t>Extract File</a:t>
              </a:r>
            </a:p>
            <a:p>
              <a:pPr algn="ctr"/>
              <a:r>
                <a:rPr lang="en-US" altLang="en-US" sz="1000">
                  <a:solidFill>
                    <a:srgbClr val="000000"/>
                  </a:solidFill>
                </a:rPr>
                <a:t>(pipe-delimited text file)</a:t>
              </a:r>
            </a:p>
          </p:txBody>
        </p:sp>
        <p:cxnSp>
          <p:nvCxnSpPr>
            <p:cNvPr id="43019" name="AutoShape 13">
              <a:extLst>
                <a:ext uri="{FF2B5EF4-FFF2-40B4-BE49-F238E27FC236}">
                  <a16:creationId xmlns:a16="http://schemas.microsoft.com/office/drawing/2014/main" id="{73BAF9B4-FBCD-4F2E-B2DA-B86C97787643}"/>
                </a:ext>
              </a:extLst>
            </p:cNvPr>
            <p:cNvCxnSpPr>
              <a:cxnSpLocks noChangeShapeType="1"/>
            </p:cNvCxnSpPr>
            <p:nvPr/>
          </p:nvCxnSpPr>
          <p:spPr bwMode="auto">
            <a:xfrm flipH="1">
              <a:off x="1481" y="1528"/>
              <a:ext cx="1219" cy="767"/>
            </a:xfrm>
            <a:prstGeom prst="straightConnector1">
              <a:avLst/>
            </a:prstGeom>
            <a:noFill/>
            <a:ln w="1905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016" name="AutoShape 15">
            <a:extLst>
              <a:ext uri="{FF2B5EF4-FFF2-40B4-BE49-F238E27FC236}">
                <a16:creationId xmlns:a16="http://schemas.microsoft.com/office/drawing/2014/main" id="{9118479C-00E9-48F6-A94D-D84DF7488627}"/>
              </a:ext>
            </a:extLst>
          </p:cNvPr>
          <p:cNvSpPr>
            <a:spLocks noChangeArrowheads="1"/>
          </p:cNvSpPr>
          <p:nvPr/>
        </p:nvSpPr>
        <p:spPr bwMode="auto">
          <a:xfrm>
            <a:off x="5180013" y="2597150"/>
            <a:ext cx="3860800" cy="3594100"/>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Pay pool administrators can  download their pay pool data from DCPDS</a:t>
            </a:r>
          </a:p>
          <a:p>
            <a:pPr eaLnBrk="1" hangingPunct="1"/>
            <a:endParaRPr lang="en-US" altLang="en-US" sz="1400">
              <a:solidFill>
                <a:schemeClr val="bg1"/>
              </a:solidFill>
            </a:endParaRPr>
          </a:p>
          <a:p>
            <a:pPr eaLnBrk="1" hangingPunct="1"/>
            <a:r>
              <a:rPr lang="en-US" altLang="en-US" sz="1400">
                <a:solidFill>
                  <a:schemeClr val="bg1"/>
                </a:solidFill>
              </a:rPr>
              <a:t>Each employee in the pay pool must have the correct pay pool identifier</a:t>
            </a:r>
          </a:p>
          <a:p>
            <a:pPr eaLnBrk="1" hangingPunct="1"/>
            <a:endParaRPr lang="en-US" altLang="en-US" sz="1400">
              <a:solidFill>
                <a:schemeClr val="bg1"/>
              </a:solidFill>
            </a:endParaRPr>
          </a:p>
          <a:p>
            <a:pPr eaLnBrk="1" hangingPunct="1"/>
            <a:r>
              <a:rPr lang="en-US" altLang="en-US" sz="1400">
                <a:solidFill>
                  <a:schemeClr val="bg1"/>
                </a:solidFill>
              </a:rPr>
              <a:t>Extract file includes fields such as first and last name, base salary, pay band, organizational information, occupational series, performance ratings…</a:t>
            </a:r>
          </a:p>
          <a:p>
            <a:pPr eaLnBrk="1" hangingPunct="1"/>
            <a:endParaRPr lang="en-US" altLang="en-US" sz="1400">
              <a:solidFill>
                <a:schemeClr val="bg1"/>
              </a:solidFill>
            </a:endParaRPr>
          </a:p>
          <a:p>
            <a:pPr eaLnBrk="1" hangingPunct="1"/>
            <a:r>
              <a:rPr lang="en-US" altLang="en-US" sz="1400">
                <a:solidFill>
                  <a:schemeClr val="bg1"/>
                </a:solidFill>
              </a:rPr>
              <a:t>The Data Extract Creation Tools allows users to build their own extract-like file to import into the CWB, if necessary.  </a:t>
            </a:r>
          </a:p>
        </p:txBody>
      </p:sp>
      <p:pic>
        <p:nvPicPr>
          <p:cNvPr id="3" name="Audio 2">
            <a:hlinkClick r:id="" action="ppaction://media"/>
            <a:extLst>
              <a:ext uri="{FF2B5EF4-FFF2-40B4-BE49-F238E27FC236}">
                <a16:creationId xmlns:a16="http://schemas.microsoft.com/office/drawing/2014/main" id="{A23A703F-764D-43DB-8552-1F19ED626D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
        <p:nvSpPr>
          <p:cNvPr id="16"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 name="Picture 22" descr="DCIPS_blu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748960"/>
      </p:ext>
    </p:extLst>
  </p:cSld>
  <p:clrMapOvr>
    <a:masterClrMapping/>
  </p:clrMapOvr>
  <mc:AlternateContent xmlns:mc="http://schemas.openxmlformats.org/markup-compatibility/2006" xmlns:p14="http://schemas.microsoft.com/office/powerpoint/2010/main">
    <mc:Choice Requires="p14">
      <p:transition spd="slow" p14:dur="2000" advTm="42667"/>
    </mc:Choice>
    <mc:Fallback xmlns="">
      <p:transition spd="slow" advTm="42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A9544F9-AE64-41C6-B820-92566F611BF8}"/>
              </a:ext>
            </a:extLst>
          </p:cNvPr>
          <p:cNvSpPr>
            <a:spLocks noGrp="1" noChangeArrowheads="1"/>
          </p:cNvSpPr>
          <p:nvPr>
            <p:ph type="title"/>
          </p:nvPr>
        </p:nvSpPr>
        <p:spPr>
          <a:xfrm>
            <a:off x="709613" y="243680"/>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Request CWB Extract File</a:t>
            </a:r>
          </a:p>
        </p:txBody>
      </p:sp>
      <p:sp>
        <p:nvSpPr>
          <p:cNvPr id="45060" name="Line 8">
            <a:extLst>
              <a:ext uri="{FF2B5EF4-FFF2-40B4-BE49-F238E27FC236}">
                <a16:creationId xmlns:a16="http://schemas.microsoft.com/office/drawing/2014/main" id="{B04F4340-D20A-4C6F-95D4-D45D67B3E9A6}"/>
              </a:ext>
            </a:extLst>
          </p:cNvPr>
          <p:cNvSpPr>
            <a:spLocks noChangeShapeType="1"/>
          </p:cNvSpPr>
          <p:nvPr/>
        </p:nvSpPr>
        <p:spPr bwMode="auto">
          <a:xfrm>
            <a:off x="1814513" y="3149600"/>
            <a:ext cx="725487" cy="0"/>
          </a:xfrm>
          <a:prstGeom prst="line">
            <a:avLst/>
          </a:prstGeom>
          <a:noFill/>
          <a:ln w="38100">
            <a:solidFill>
              <a:srgbClr val="A5002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5061" name="Picture 1">
            <a:extLst>
              <a:ext uri="{FF2B5EF4-FFF2-40B4-BE49-F238E27FC236}">
                <a16:creationId xmlns:a16="http://schemas.microsoft.com/office/drawing/2014/main" id="{72452D9C-1AEF-4934-BB82-AB306D80D2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438" y="1350963"/>
            <a:ext cx="8691562"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D373F83-6DB1-4D91-8671-25FD81DA5DD6}"/>
              </a:ext>
            </a:extLst>
          </p:cNvPr>
          <p:cNvSpPr/>
          <p:nvPr/>
        </p:nvSpPr>
        <p:spPr>
          <a:xfrm>
            <a:off x="2360613" y="3306763"/>
            <a:ext cx="1912937" cy="325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063" name="AutoShape 12">
            <a:extLst>
              <a:ext uri="{FF2B5EF4-FFF2-40B4-BE49-F238E27FC236}">
                <a16:creationId xmlns:a16="http://schemas.microsoft.com/office/drawing/2014/main" id="{CEC503CD-A44E-4496-9DC6-5283C65AAAD5}"/>
              </a:ext>
            </a:extLst>
          </p:cNvPr>
          <p:cNvSpPr>
            <a:spLocks noChangeArrowheads="1"/>
          </p:cNvSpPr>
          <p:nvPr/>
        </p:nvSpPr>
        <p:spPr bwMode="auto">
          <a:xfrm>
            <a:off x="1260475" y="3990975"/>
            <a:ext cx="7335838" cy="293688"/>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2</a:t>
            </a:r>
            <a:r>
              <a:rPr lang="en-US" altLang="en-US" sz="1400" baseline="30000">
                <a:solidFill>
                  <a:schemeClr val="bg1"/>
                </a:solidFill>
              </a:rPr>
              <a:t>nd</a:t>
            </a:r>
            <a:r>
              <a:rPr lang="en-US" altLang="en-US" sz="1400">
                <a:solidFill>
                  <a:schemeClr val="bg1"/>
                </a:solidFill>
              </a:rPr>
              <a:t> - Select Request CWB Extract File under the CIV Pay Pool Administrator menu</a:t>
            </a:r>
          </a:p>
        </p:txBody>
      </p:sp>
      <p:sp>
        <p:nvSpPr>
          <p:cNvPr id="45064" name="Rectangle 1">
            <a:extLst>
              <a:ext uri="{FF2B5EF4-FFF2-40B4-BE49-F238E27FC236}">
                <a16:creationId xmlns:a16="http://schemas.microsoft.com/office/drawing/2014/main" id="{4B5D75AE-B1C9-47E0-A903-0B2B5BA01F3D}"/>
              </a:ext>
            </a:extLst>
          </p:cNvPr>
          <p:cNvSpPr>
            <a:spLocks noChangeArrowheads="1"/>
          </p:cNvSpPr>
          <p:nvPr/>
        </p:nvSpPr>
        <p:spPr bwMode="auto">
          <a:xfrm>
            <a:off x="1127125" y="2192338"/>
            <a:ext cx="5592763" cy="307975"/>
          </a:xfrm>
          <a:prstGeom prst="rect">
            <a:avLst/>
          </a:prstGeom>
          <a:solidFill>
            <a:srgbClr val="081D5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1</a:t>
            </a:r>
            <a:r>
              <a:rPr lang="en-US" altLang="en-US" sz="1400" baseline="30000">
                <a:solidFill>
                  <a:schemeClr val="bg1"/>
                </a:solidFill>
              </a:rPr>
              <a:t>st</a:t>
            </a:r>
            <a:r>
              <a:rPr lang="en-US" altLang="en-US" sz="1400">
                <a:solidFill>
                  <a:schemeClr val="bg1"/>
                </a:solidFill>
              </a:rPr>
              <a:t> - Select CIV Pay Pool Administrator from the Navigator menu</a:t>
            </a:r>
          </a:p>
        </p:txBody>
      </p:sp>
      <p:sp>
        <p:nvSpPr>
          <p:cNvPr id="6" name="Rounded Rectangle 5">
            <a:extLst>
              <a:ext uri="{FF2B5EF4-FFF2-40B4-BE49-F238E27FC236}">
                <a16:creationId xmlns:a16="http://schemas.microsoft.com/office/drawing/2014/main" id="{8B8974A5-FC13-448C-AC62-BE2EEF2B8DFC}"/>
              </a:ext>
            </a:extLst>
          </p:cNvPr>
          <p:cNvSpPr/>
          <p:nvPr/>
        </p:nvSpPr>
        <p:spPr>
          <a:xfrm>
            <a:off x="1589088" y="5280025"/>
            <a:ext cx="7099300" cy="1319213"/>
          </a:xfrm>
          <a:prstGeom prst="roundRect">
            <a:avLst/>
          </a:prstGeom>
          <a:solidFill>
            <a:srgbClr val="081D54"/>
          </a:solidFill>
          <a:ln>
            <a:solidFill>
              <a:srgbClr val="081D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1400" dirty="0">
                <a:solidFill>
                  <a:schemeClr val="bg1"/>
                </a:solidFill>
              </a:rPr>
              <a:t>For Command Administrators:  </a:t>
            </a:r>
          </a:p>
          <a:p>
            <a:pPr marL="285750" indent="-285750">
              <a:buFont typeface="Arial" panose="020B0604020202020204" pitchFamily="34" charset="0"/>
              <a:buChar char="•"/>
              <a:defRPr/>
            </a:pPr>
            <a:r>
              <a:rPr lang="en-US" altLang="en-US" sz="1400" dirty="0">
                <a:solidFill>
                  <a:schemeClr val="bg1"/>
                </a:solidFill>
              </a:rPr>
              <a:t>Select the “DCIPS Command Extract Administrator” responsibility; </a:t>
            </a:r>
          </a:p>
          <a:p>
            <a:pPr marL="285750" indent="-285750">
              <a:buFont typeface="Arial" panose="020B0604020202020204" pitchFamily="34" charset="0"/>
              <a:buChar char="•"/>
              <a:defRPr/>
            </a:pPr>
            <a:r>
              <a:rPr lang="en-US" altLang="en-US" sz="1400" dirty="0">
                <a:solidFill>
                  <a:schemeClr val="bg1"/>
                </a:solidFill>
              </a:rPr>
              <a:t>Navigate to “View/Print Performance Management Reports”</a:t>
            </a:r>
          </a:p>
          <a:p>
            <a:pPr marL="285750" indent="-285750">
              <a:buFont typeface="Arial" panose="020B0604020202020204" pitchFamily="34" charset="0"/>
              <a:buChar char="•"/>
              <a:defRPr/>
            </a:pPr>
            <a:r>
              <a:rPr lang="en-US" altLang="en-US" sz="1400" dirty="0">
                <a:solidFill>
                  <a:schemeClr val="bg1"/>
                </a:solidFill>
              </a:rPr>
              <a:t>Enter “DCIPS Command CWB Extract” in the Report Name for selection of multiple pay pools by “Agency Group”.  </a:t>
            </a:r>
            <a:endParaRPr lang="en-US" sz="1400" dirty="0"/>
          </a:p>
        </p:txBody>
      </p:sp>
      <p:pic>
        <p:nvPicPr>
          <p:cNvPr id="5" name="Audio 4">
            <a:hlinkClick r:id="" action="ppaction://media"/>
            <a:extLst>
              <a:ext uri="{FF2B5EF4-FFF2-40B4-BE49-F238E27FC236}">
                <a16:creationId xmlns:a16="http://schemas.microsoft.com/office/drawing/2014/main" id="{10A73CAA-C053-4547-92BE-CCD207EFA2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11"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101553"/>
      </p:ext>
    </p:extLst>
  </p:cSld>
  <p:clrMapOvr>
    <a:masterClrMapping/>
  </p:clrMapOvr>
  <mc:AlternateContent xmlns:mc="http://schemas.openxmlformats.org/markup-compatibility/2006" xmlns:p14="http://schemas.microsoft.com/office/powerpoint/2010/main">
    <mc:Choice Requires="p14">
      <p:transition spd="slow" p14:dur="2000" advTm="43903"/>
    </mc:Choice>
    <mc:Fallback xmlns="">
      <p:transition spd="slow" advTm="43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D40D2D66-E726-46B5-A517-E43FC4C15BF7}"/>
              </a:ext>
            </a:extLst>
          </p:cNvPr>
          <p:cNvSpPr>
            <a:spLocks noGrp="1" noChangeArrowheads="1"/>
          </p:cNvSpPr>
          <p:nvPr>
            <p:ph type="title"/>
          </p:nvPr>
        </p:nvSpPr>
        <p:spPr>
          <a:xfrm>
            <a:off x="729234" y="282830"/>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Enter Pay Pool Information</a:t>
            </a:r>
          </a:p>
        </p:txBody>
      </p:sp>
      <p:sp>
        <p:nvSpPr>
          <p:cNvPr id="47108" name="Oval 7">
            <a:extLst>
              <a:ext uri="{FF2B5EF4-FFF2-40B4-BE49-F238E27FC236}">
                <a16:creationId xmlns:a16="http://schemas.microsoft.com/office/drawing/2014/main" id="{B085D9AD-F8BB-4ACE-B368-721AD485CCAF}"/>
              </a:ext>
            </a:extLst>
          </p:cNvPr>
          <p:cNvSpPr>
            <a:spLocks noChangeArrowheads="1"/>
          </p:cNvSpPr>
          <p:nvPr/>
        </p:nvSpPr>
        <p:spPr bwMode="auto">
          <a:xfrm>
            <a:off x="8008938" y="2676525"/>
            <a:ext cx="869950" cy="304800"/>
          </a:xfrm>
          <a:prstGeom prst="ellipse">
            <a:avLst/>
          </a:prstGeom>
          <a:noFill/>
          <a:ln w="28575" algn="ctr">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pic>
        <p:nvPicPr>
          <p:cNvPr id="47109" name="Picture 1">
            <a:extLst>
              <a:ext uri="{FF2B5EF4-FFF2-40B4-BE49-F238E27FC236}">
                <a16:creationId xmlns:a16="http://schemas.microsoft.com/office/drawing/2014/main" id="{4B512682-C877-426C-8EF5-0218917836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275" y="1390650"/>
            <a:ext cx="87471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8">
            <a:extLst>
              <a:ext uri="{FF2B5EF4-FFF2-40B4-BE49-F238E27FC236}">
                <a16:creationId xmlns:a16="http://schemas.microsoft.com/office/drawing/2014/main" id="{41FBF286-DFBF-426E-AF84-3BE8666FF7BC}"/>
              </a:ext>
            </a:extLst>
          </p:cNvPr>
          <p:cNvSpPr>
            <a:spLocks noChangeArrowheads="1"/>
          </p:cNvSpPr>
          <p:nvPr/>
        </p:nvSpPr>
        <p:spPr bwMode="auto">
          <a:xfrm>
            <a:off x="1400175" y="4364038"/>
            <a:ext cx="6016625" cy="2152650"/>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Process Name: </a:t>
            </a:r>
            <a:r>
              <a:rPr lang="en-US" altLang="en-US" sz="1400" b="0">
                <a:solidFill>
                  <a:schemeClr val="bg1"/>
                </a:solidFill>
              </a:rPr>
              <a:t>Enter a unique process name of your choice</a:t>
            </a:r>
          </a:p>
          <a:p>
            <a:pPr eaLnBrk="1" hangingPunct="1"/>
            <a:endParaRPr lang="en-US" altLang="en-US" sz="1400">
              <a:solidFill>
                <a:schemeClr val="bg1"/>
              </a:solidFill>
            </a:endParaRPr>
          </a:p>
          <a:p>
            <a:pPr eaLnBrk="1" hangingPunct="1"/>
            <a:r>
              <a:rPr lang="en-US" altLang="en-US" sz="1400">
                <a:solidFill>
                  <a:schemeClr val="bg1"/>
                </a:solidFill>
              </a:rPr>
              <a:t>Mock Pay Pool Data:   </a:t>
            </a:r>
            <a:r>
              <a:rPr lang="en-US" altLang="en-US" sz="1400" b="0">
                <a:solidFill>
                  <a:schemeClr val="bg1"/>
                </a:solidFill>
              </a:rPr>
              <a:t>Select Yes for Mocks, No for real pay pools</a:t>
            </a:r>
          </a:p>
          <a:p>
            <a:pPr eaLnBrk="1" hangingPunct="1"/>
            <a:endParaRPr lang="en-US" altLang="en-US" sz="1400"/>
          </a:p>
          <a:p>
            <a:pPr eaLnBrk="1" hangingPunct="1"/>
            <a:r>
              <a:rPr lang="en-US" altLang="en-US" sz="1400">
                <a:solidFill>
                  <a:schemeClr val="bg1"/>
                </a:solidFill>
              </a:rPr>
              <a:t>Pay Pool Transitioned</a:t>
            </a:r>
            <a:r>
              <a:rPr lang="en-US" altLang="en-US" sz="1400" b="0">
                <a:solidFill>
                  <a:schemeClr val="bg1"/>
                </a:solidFill>
              </a:rPr>
              <a:t>: Does not apply to DCIPS pay pools </a:t>
            </a:r>
          </a:p>
          <a:p>
            <a:pPr eaLnBrk="1" hangingPunct="1"/>
            <a:endParaRPr lang="en-US" altLang="en-US" sz="1400">
              <a:solidFill>
                <a:schemeClr val="bg1"/>
              </a:solidFill>
            </a:endParaRPr>
          </a:p>
          <a:p>
            <a:pPr eaLnBrk="1" hangingPunct="1"/>
            <a:r>
              <a:rPr lang="en-US" altLang="en-US" sz="1400">
                <a:solidFill>
                  <a:schemeClr val="bg1"/>
                </a:solidFill>
              </a:rPr>
              <a:t>PP Id Segment 1: </a:t>
            </a:r>
            <a:r>
              <a:rPr lang="en-US" altLang="en-US" sz="1400" b="0">
                <a:solidFill>
                  <a:schemeClr val="bg1"/>
                </a:solidFill>
              </a:rPr>
              <a:t>Enter the pay pool identifier</a:t>
            </a:r>
          </a:p>
          <a:p>
            <a:pPr eaLnBrk="1" hangingPunct="1"/>
            <a:endParaRPr lang="en-US" altLang="en-US" sz="1400">
              <a:solidFill>
                <a:schemeClr val="bg1"/>
              </a:solidFill>
            </a:endParaRPr>
          </a:p>
          <a:p>
            <a:pPr eaLnBrk="1" hangingPunct="1"/>
            <a:r>
              <a:rPr lang="en-US" altLang="en-US" sz="1400">
                <a:solidFill>
                  <a:schemeClr val="bg1"/>
                </a:solidFill>
              </a:rPr>
              <a:t>Pay Pool Cycle Closeout Date: </a:t>
            </a:r>
            <a:r>
              <a:rPr lang="en-US" altLang="en-US" sz="1400" b="0">
                <a:solidFill>
                  <a:schemeClr val="bg1"/>
                </a:solidFill>
              </a:rPr>
              <a:t>Select 30-Sep-XXXX</a:t>
            </a:r>
            <a:endParaRPr lang="en-US" altLang="en-US" sz="1400">
              <a:solidFill>
                <a:schemeClr val="bg1"/>
              </a:solidFill>
            </a:endParaRPr>
          </a:p>
        </p:txBody>
      </p:sp>
      <p:pic>
        <p:nvPicPr>
          <p:cNvPr id="2" name="Audio 1">
            <a:hlinkClick r:id="" action="ppaction://media"/>
            <a:extLst>
              <a:ext uri="{FF2B5EF4-FFF2-40B4-BE49-F238E27FC236}">
                <a16:creationId xmlns:a16="http://schemas.microsoft.com/office/drawing/2014/main" id="{E5A15669-3181-4810-A884-1AE6B600A5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8"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036113"/>
      </p:ext>
    </p:extLst>
  </p:cSld>
  <p:clrMapOvr>
    <a:masterClrMapping/>
  </p:clrMapOvr>
  <mc:AlternateContent xmlns:mc="http://schemas.openxmlformats.org/markup-compatibility/2006" xmlns:p14="http://schemas.microsoft.com/office/powerpoint/2010/main">
    <mc:Choice Requires="p14">
      <p:transition spd="slow" p14:dur="2000" advTm="47654"/>
    </mc:Choice>
    <mc:Fallback xmlns="">
      <p:transition spd="slow" advTm="47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a:extLst>
              <a:ext uri="{FF2B5EF4-FFF2-40B4-BE49-F238E27FC236}">
                <a16:creationId xmlns:a16="http://schemas.microsoft.com/office/drawing/2014/main" id="{EC7B6937-2E75-4C21-9421-E7805FD446C2}"/>
              </a:ext>
            </a:extLst>
          </p:cNvPr>
          <p:cNvSpPr>
            <a:spLocks noGrp="1" noChangeArrowheads="1"/>
          </p:cNvSpPr>
          <p:nvPr>
            <p:ph type="title"/>
          </p:nvPr>
        </p:nvSpPr>
        <p:spPr>
          <a:xfrm>
            <a:off x="720090" y="65088"/>
            <a:ext cx="7886700" cy="1325563"/>
          </a:xfrm>
        </p:spPr>
        <p:txBody>
          <a:bodyPr/>
          <a:lstStyle/>
          <a:p>
            <a:pPr algn="r"/>
            <a:r>
              <a:rPr lang="en-US" altLang="en-US" sz="3200" b="1" i="1" dirty="0">
                <a:solidFill>
                  <a:srgbClr val="002060"/>
                </a:solidFill>
                <a:latin typeface="Arial" panose="020B0604020202020204" pitchFamily="34" charset="0"/>
                <a:cs typeface="Arial" panose="020B0604020202020204" pitchFamily="34" charset="0"/>
              </a:rPr>
              <a:t>Wait for DCPDS to</a:t>
            </a:r>
            <a:br>
              <a:rPr lang="en-US" altLang="en-US" sz="3200" b="1" i="1" dirty="0">
                <a:solidFill>
                  <a:srgbClr val="002060"/>
                </a:solidFill>
                <a:latin typeface="Arial" panose="020B0604020202020204" pitchFamily="34" charset="0"/>
                <a:cs typeface="Arial" panose="020B0604020202020204" pitchFamily="34" charset="0"/>
              </a:rPr>
            </a:br>
            <a:r>
              <a:rPr lang="en-US" altLang="en-US" sz="3200" b="1" i="1" dirty="0">
                <a:solidFill>
                  <a:srgbClr val="002060"/>
                </a:solidFill>
                <a:latin typeface="Arial" panose="020B0604020202020204" pitchFamily="34" charset="0"/>
                <a:cs typeface="Arial" panose="020B0604020202020204" pitchFamily="34" charset="0"/>
              </a:rPr>
              <a:t>Generate the File</a:t>
            </a:r>
          </a:p>
        </p:txBody>
      </p:sp>
      <p:pic>
        <p:nvPicPr>
          <p:cNvPr id="49156" name="Picture 37">
            <a:extLst>
              <a:ext uri="{FF2B5EF4-FFF2-40B4-BE49-F238E27FC236}">
                <a16:creationId xmlns:a16="http://schemas.microsoft.com/office/drawing/2014/main" id="{83CBBE6C-243F-4B63-8B49-86FF858CB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118" b="37187"/>
          <a:stretch>
            <a:fillRect/>
          </a:stretch>
        </p:blipFill>
        <p:spPr bwMode="auto">
          <a:xfrm>
            <a:off x="114300" y="1630363"/>
            <a:ext cx="89471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Oval 7">
            <a:extLst>
              <a:ext uri="{FF2B5EF4-FFF2-40B4-BE49-F238E27FC236}">
                <a16:creationId xmlns:a16="http://schemas.microsoft.com/office/drawing/2014/main" id="{39CFCE0D-125D-445F-9D15-1EF1D9278CB2}"/>
              </a:ext>
            </a:extLst>
          </p:cNvPr>
          <p:cNvSpPr>
            <a:spLocks noChangeArrowheads="1"/>
          </p:cNvSpPr>
          <p:nvPr/>
        </p:nvSpPr>
        <p:spPr bwMode="auto">
          <a:xfrm>
            <a:off x="0" y="3441700"/>
            <a:ext cx="869950" cy="304800"/>
          </a:xfrm>
          <a:prstGeom prst="ellipse">
            <a:avLst/>
          </a:prstGeom>
          <a:noFill/>
          <a:ln w="28575" algn="ctr">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sp>
        <p:nvSpPr>
          <p:cNvPr id="49158" name="Line 8">
            <a:extLst>
              <a:ext uri="{FF2B5EF4-FFF2-40B4-BE49-F238E27FC236}">
                <a16:creationId xmlns:a16="http://schemas.microsoft.com/office/drawing/2014/main" id="{FE9B159A-8ABD-4242-9184-3ADAAF25E31D}"/>
              </a:ext>
            </a:extLst>
          </p:cNvPr>
          <p:cNvSpPr>
            <a:spLocks noChangeShapeType="1"/>
          </p:cNvSpPr>
          <p:nvPr/>
        </p:nvSpPr>
        <p:spPr bwMode="auto">
          <a:xfrm>
            <a:off x="8448675" y="3251200"/>
            <a:ext cx="14288" cy="377825"/>
          </a:xfrm>
          <a:prstGeom prst="line">
            <a:avLst/>
          </a:prstGeom>
          <a:noFill/>
          <a:ln w="38100">
            <a:solidFill>
              <a:srgbClr val="A5002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AutoShape 10">
            <a:extLst>
              <a:ext uri="{FF2B5EF4-FFF2-40B4-BE49-F238E27FC236}">
                <a16:creationId xmlns:a16="http://schemas.microsoft.com/office/drawing/2014/main" id="{3ED70AC7-AF11-46CF-A45D-81E27F9D96C2}"/>
              </a:ext>
            </a:extLst>
          </p:cNvPr>
          <p:cNvSpPr>
            <a:spLocks noChangeArrowheads="1"/>
          </p:cNvSpPr>
          <p:nvPr/>
        </p:nvSpPr>
        <p:spPr bwMode="auto">
          <a:xfrm>
            <a:off x="976313" y="5232400"/>
            <a:ext cx="6796087" cy="771525"/>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Select the “Refresh” button until Phase status changes from “Pending or Running to Completed” an icon appears under Output</a:t>
            </a:r>
          </a:p>
        </p:txBody>
      </p:sp>
      <p:pic>
        <p:nvPicPr>
          <p:cNvPr id="3" name="Audio 2">
            <a:hlinkClick r:id="" action="ppaction://media"/>
            <a:extLst>
              <a:ext uri="{FF2B5EF4-FFF2-40B4-BE49-F238E27FC236}">
                <a16:creationId xmlns:a16="http://schemas.microsoft.com/office/drawing/2014/main" id="{943767C5-A42B-45BA-B638-F9AED622E0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9"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435252"/>
      </p:ext>
    </p:extLst>
  </p:cSld>
  <p:clrMapOvr>
    <a:masterClrMapping/>
  </p:clrMapOvr>
  <mc:AlternateContent xmlns:mc="http://schemas.openxmlformats.org/markup-compatibility/2006" xmlns:p14="http://schemas.microsoft.com/office/powerpoint/2010/main">
    <mc:Choice Requires="p14">
      <p:transition spd="slow" p14:dur="2000" advTm="22539"/>
    </mc:Choice>
    <mc:Fallback xmlns="">
      <p:transition spd="slow" advTm="22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6C2D7744-4EE4-4AD7-BA37-6B1CD311DA48}"/>
              </a:ext>
            </a:extLst>
          </p:cNvPr>
          <p:cNvSpPr>
            <a:spLocks noGrp="1" noChangeArrowheads="1"/>
          </p:cNvSpPr>
          <p:nvPr>
            <p:ph type="title"/>
          </p:nvPr>
        </p:nvSpPr>
        <p:spPr>
          <a:xfrm>
            <a:off x="946150" y="488155"/>
            <a:ext cx="7620000" cy="8683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Save the Extract File</a:t>
            </a:r>
          </a:p>
        </p:txBody>
      </p:sp>
      <p:sp>
        <p:nvSpPr>
          <p:cNvPr id="51204" name="Rectangle 6">
            <a:extLst>
              <a:ext uri="{FF2B5EF4-FFF2-40B4-BE49-F238E27FC236}">
                <a16:creationId xmlns:a16="http://schemas.microsoft.com/office/drawing/2014/main" id="{E683CAED-6DC4-47BD-A4CA-1F92E11E9ED4}"/>
              </a:ext>
            </a:extLst>
          </p:cNvPr>
          <p:cNvSpPr>
            <a:spLocks noGrp="1" noChangeArrowheads="1"/>
          </p:cNvSpPr>
          <p:nvPr>
            <p:ph type="body" sz="half" idx="1"/>
          </p:nvPr>
        </p:nvSpPr>
        <p:spPr/>
        <p:txBody>
          <a:bodyPr/>
          <a:lstStyle/>
          <a:p>
            <a:endParaRPr lang="en-US" altLang="en-US" sz="2000"/>
          </a:p>
        </p:txBody>
      </p:sp>
      <p:sp>
        <p:nvSpPr>
          <p:cNvPr id="51205" name="Rectangle 7">
            <a:extLst>
              <a:ext uri="{FF2B5EF4-FFF2-40B4-BE49-F238E27FC236}">
                <a16:creationId xmlns:a16="http://schemas.microsoft.com/office/drawing/2014/main" id="{60FEE018-0777-44C2-BD06-0F3383E8477B}"/>
              </a:ext>
            </a:extLst>
          </p:cNvPr>
          <p:cNvSpPr>
            <a:spLocks noGrp="1" noChangeArrowheads="1"/>
          </p:cNvSpPr>
          <p:nvPr>
            <p:ph sz="half" idx="2"/>
          </p:nvPr>
        </p:nvSpPr>
        <p:spPr/>
        <p:txBody>
          <a:bodyPr/>
          <a:lstStyle/>
          <a:p>
            <a:endParaRPr lang="en-US" altLang="en-US" sz="2000"/>
          </a:p>
        </p:txBody>
      </p:sp>
      <p:pic>
        <p:nvPicPr>
          <p:cNvPr id="51206" name="Picture 46">
            <a:extLst>
              <a:ext uri="{FF2B5EF4-FFF2-40B4-BE49-F238E27FC236}">
                <a16:creationId xmlns:a16="http://schemas.microsoft.com/office/drawing/2014/main" id="{B940F436-9CC8-44E4-92D2-0E52AF026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813" b="16101"/>
          <a:stretch>
            <a:fillRect/>
          </a:stretch>
        </p:blipFill>
        <p:spPr bwMode="auto">
          <a:xfrm>
            <a:off x="514350" y="1282700"/>
            <a:ext cx="8202613"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AutoShape 8">
            <a:extLst>
              <a:ext uri="{FF2B5EF4-FFF2-40B4-BE49-F238E27FC236}">
                <a16:creationId xmlns:a16="http://schemas.microsoft.com/office/drawing/2014/main" id="{798CC443-8482-43DE-A586-C834C91B517D}"/>
              </a:ext>
            </a:extLst>
          </p:cNvPr>
          <p:cNvSpPr>
            <a:spLocks noChangeArrowheads="1"/>
          </p:cNvSpPr>
          <p:nvPr/>
        </p:nvSpPr>
        <p:spPr bwMode="auto">
          <a:xfrm>
            <a:off x="708025" y="4591050"/>
            <a:ext cx="5618163" cy="1374775"/>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400">
                <a:solidFill>
                  <a:schemeClr val="bg1"/>
                </a:solidFill>
              </a:rPr>
              <a:t>Right-click on the output icon and select “Save Target As…”</a:t>
            </a:r>
          </a:p>
          <a:p>
            <a:pPr eaLnBrk="1" hangingPunct="1"/>
            <a:endParaRPr lang="en-US" altLang="en-US" sz="1400">
              <a:solidFill>
                <a:schemeClr val="bg1"/>
              </a:solidFill>
            </a:endParaRPr>
          </a:p>
          <a:p>
            <a:pPr eaLnBrk="1" hangingPunct="1"/>
            <a:r>
              <a:rPr lang="en-US" altLang="en-US" sz="1400">
                <a:solidFill>
                  <a:schemeClr val="bg1"/>
                </a:solidFill>
              </a:rPr>
              <a:t>Save the file on your computer, wherever you keep your CWB</a:t>
            </a:r>
          </a:p>
          <a:p>
            <a:pPr eaLnBrk="1" hangingPunct="1"/>
            <a:endParaRPr lang="en-US" altLang="en-US" sz="1400">
              <a:solidFill>
                <a:schemeClr val="bg1"/>
              </a:solidFill>
            </a:endParaRPr>
          </a:p>
          <a:p>
            <a:pPr eaLnBrk="1" hangingPunct="1"/>
            <a:r>
              <a:rPr lang="en-US" altLang="en-US" sz="1400">
                <a:solidFill>
                  <a:schemeClr val="bg1"/>
                </a:solidFill>
              </a:rPr>
              <a:t>Change the name of the file to something more descriptive. </a:t>
            </a:r>
          </a:p>
        </p:txBody>
      </p:sp>
      <p:pic>
        <p:nvPicPr>
          <p:cNvPr id="2" name="Audio 1">
            <a:hlinkClick r:id="" action="ppaction://media"/>
            <a:extLst>
              <a:ext uri="{FF2B5EF4-FFF2-40B4-BE49-F238E27FC236}">
                <a16:creationId xmlns:a16="http://schemas.microsoft.com/office/drawing/2014/main" id="{462CB727-1B18-418D-83D0-7C52F62723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9"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499955"/>
      </p:ext>
    </p:extLst>
  </p:cSld>
  <p:clrMapOvr>
    <a:masterClrMapping/>
  </p:clrMapOvr>
  <mc:AlternateContent xmlns:mc="http://schemas.openxmlformats.org/markup-compatibility/2006" xmlns:p14="http://schemas.microsoft.com/office/powerpoint/2010/main">
    <mc:Choice Requires="p14">
      <p:transition spd="slow" p14:dur="2000" advTm="39214"/>
    </mc:Choice>
    <mc:Fallback xmlns="">
      <p:transition spd="slow" advTm="39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13D2D133-0BEB-4A26-837A-24635944B053}"/>
              </a:ext>
            </a:extLst>
          </p:cNvPr>
          <p:cNvSpPr>
            <a:spLocks noGrp="1" noChangeArrowheads="1"/>
          </p:cNvSpPr>
          <p:nvPr>
            <p:ph type="title"/>
          </p:nvPr>
        </p:nvSpPr>
        <p:spPr>
          <a:xfrm>
            <a:off x="785813" y="265906"/>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CWB Extract File and CWB</a:t>
            </a:r>
          </a:p>
        </p:txBody>
      </p:sp>
      <p:pic>
        <p:nvPicPr>
          <p:cNvPr id="53252" name="Picture 1">
            <a:extLst>
              <a:ext uri="{FF2B5EF4-FFF2-40B4-BE49-F238E27FC236}">
                <a16:creationId xmlns:a16="http://schemas.microsoft.com/office/drawing/2014/main" id="{BDB00B53-9EF8-4429-B850-3FA80A0FD6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213" y="1270000"/>
            <a:ext cx="79898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6">
            <a:extLst>
              <a:ext uri="{FF2B5EF4-FFF2-40B4-BE49-F238E27FC236}">
                <a16:creationId xmlns:a16="http://schemas.microsoft.com/office/drawing/2014/main" id="{50F3EFBC-52E1-4624-A5FF-1537FEB83153}"/>
              </a:ext>
            </a:extLst>
          </p:cNvPr>
          <p:cNvSpPr>
            <a:spLocks noChangeArrowheads="1"/>
          </p:cNvSpPr>
          <p:nvPr/>
        </p:nvSpPr>
        <p:spPr bwMode="auto">
          <a:xfrm>
            <a:off x="2924175" y="4867275"/>
            <a:ext cx="5748338" cy="930275"/>
          </a:xfrm>
          <a:prstGeom prst="roundRect">
            <a:avLst>
              <a:gd name="adj" fmla="val 16667"/>
            </a:avLst>
          </a:prstGeom>
          <a:solidFill>
            <a:srgbClr val="081D54"/>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800">
                <a:solidFill>
                  <a:schemeClr val="bg1"/>
                </a:solidFill>
              </a:rPr>
              <a:t>Save the CWB Extract File and the CWB spreadsheet in the same folder on your computer</a:t>
            </a:r>
          </a:p>
        </p:txBody>
      </p:sp>
      <p:pic>
        <p:nvPicPr>
          <p:cNvPr id="2" name="Audio 1">
            <a:hlinkClick r:id="" action="ppaction://media"/>
            <a:extLst>
              <a:ext uri="{FF2B5EF4-FFF2-40B4-BE49-F238E27FC236}">
                <a16:creationId xmlns:a16="http://schemas.microsoft.com/office/drawing/2014/main" id="{2CA6119F-D78C-414B-8AB3-B62663C038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62959"/>
      </p:ext>
    </p:extLst>
  </p:cSld>
  <p:clrMapOvr>
    <a:masterClrMapping/>
  </p:clrMapOvr>
  <mc:AlternateContent xmlns:mc="http://schemas.openxmlformats.org/markup-compatibility/2006" xmlns:p14="http://schemas.microsoft.com/office/powerpoint/2010/main">
    <mc:Choice Requires="p14">
      <p:transition spd="slow" p14:dur="2000" advTm="15599"/>
    </mc:Choice>
    <mc:Fallback xmlns="">
      <p:transition spd="slow" advTm="15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Importing CWB Data”</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B0D82B25-FAB6-4228-BFBC-D56EB0C372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22404364"/>
      </p:ext>
    </p:extLst>
  </p:cSld>
  <p:clrMapOvr>
    <a:masterClrMapping/>
  </p:clrMapOvr>
  <p:transition spd="slow" advTm="173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551</Words>
  <Application>Microsoft Office PowerPoint</Application>
  <PresentationFormat>On-screen Show (4:3)</PresentationFormat>
  <Paragraphs>74</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DCPDS CWB Extract</vt:lpstr>
      <vt:lpstr>Request CWB Extract File</vt:lpstr>
      <vt:lpstr>Enter Pay Pool Information</vt:lpstr>
      <vt:lpstr>Wait for DCPDS to Generate the File</vt:lpstr>
      <vt:lpstr>Save the Extract File</vt:lpstr>
      <vt:lpstr>CWB Extract File and CWB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Scott1</dc:creator>
  <cp:lastModifiedBy>Loper, Tammy L CTR OSD OUSD INTEL (USA)</cp:lastModifiedBy>
  <cp:revision>31</cp:revision>
  <cp:lastPrinted>2019-07-29T15:56:07Z</cp:lastPrinted>
  <dcterms:created xsi:type="dcterms:W3CDTF">2018-09-25T02:37:29Z</dcterms:created>
  <dcterms:modified xsi:type="dcterms:W3CDTF">2019-08-05T14:09:56Z</dcterms:modified>
</cp:coreProperties>
</file>