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9"/>
  </p:notesMasterIdLst>
  <p:handoutMasterIdLst>
    <p:handoutMasterId r:id="rId10"/>
  </p:handoutMasterIdLst>
  <p:sldIdLst>
    <p:sldId id="421" r:id="rId3"/>
    <p:sldId id="300" r:id="rId4"/>
    <p:sldId id="417" r:id="rId5"/>
    <p:sldId id="418" r:id="rId6"/>
    <p:sldId id="420" r:id="rId7"/>
    <p:sldId id="422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1">
          <p15:clr>
            <a:srgbClr val="A4A3A4"/>
          </p15:clr>
        </p15:guide>
        <p15:guide id="2" pos="3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D54"/>
    <a:srgbClr val="009900"/>
    <a:srgbClr val="DDDDDD"/>
    <a:srgbClr val="B2B2B2"/>
    <a:srgbClr val="CCCCFF"/>
    <a:srgbClr val="FFCC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67000" autoAdjust="0"/>
  </p:normalViewPr>
  <p:slideViewPr>
    <p:cSldViewPr snapToGrid="0">
      <p:cViewPr varScale="1">
        <p:scale>
          <a:sx n="68" d="100"/>
          <a:sy n="68" d="100"/>
        </p:scale>
        <p:origin x="1014" y="66"/>
      </p:cViewPr>
      <p:guideLst>
        <p:guide orient="horz" pos="1111"/>
        <p:guide pos="3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776"/>
    </p:cViewPr>
  </p:sorterViewPr>
  <p:notesViewPr>
    <p:cSldViewPr snapToGrid="0">
      <p:cViewPr varScale="1">
        <p:scale>
          <a:sx n="54" d="100"/>
          <a:sy n="54" d="100"/>
        </p:scale>
        <p:origin x="2880" y="78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72B1F11-7613-40BF-8DD2-1A6B07DE870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52670F2-E740-4DF1-BD6D-25A54F01D785}" type="datetime1">
              <a:rPr lang="en-US"/>
              <a:pPr>
                <a:defRPr/>
              </a:pPr>
              <a:t>8/5/2019</a:t>
            </a:fld>
            <a:endParaRPr lang="en-US" dirty="0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D3588C3-20CA-468C-B10C-516932B0F9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84ABE55D-07D4-4181-8B24-D9B113A3AE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02045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A4DD6721-AF5E-4840-A2CA-C598B89979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9B5B635-0B0F-471F-A008-2E89CE4DB8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3FB46FF3-9195-4DE5-8420-071CF0F35F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546B9FCF-341D-4170-9733-391057C584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30810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D6B79D-A167-4EEB-B7CA-2999BF3E7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F4D74C-0B00-4BAB-A2EE-0D5E7FA6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is the seventh presentation in the 18-part series for CWB training.  The following slides cover how the administrator can determine which columns will accept or allow additions or edits.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9FCF-341D-4170-9733-391057C5844C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415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4040CB5-5FC4-46C7-BF64-4C97F9F036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3B71DB3-3C25-43D8-9948-741EA0AA8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This slide</a:t>
            </a:r>
            <a:r>
              <a:rPr lang="en-US" altLang="en-US" baseline="0" dirty="0" smtClean="0">
                <a:latin typeface="Arial" panose="020B0604020202020204" pitchFamily="34" charset="0"/>
              </a:rPr>
              <a:t> shows the different columns that the Pay Pool Administrator can lock against editing.</a:t>
            </a:r>
          </a:p>
          <a:p>
            <a:endParaRPr lang="en-US" altLang="en-US" baseline="0" dirty="0" smtClean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9FCF-341D-4170-9733-391057C5844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340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83815D7-7104-4AE0-942B-58162424A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93F0799-C7AE-48E9-9A3C-B6370777B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This slide shows that the Pay Pool Administrator</a:t>
            </a:r>
            <a:r>
              <a:rPr lang="en-US" altLang="en-US" baseline="0" dirty="0" smtClean="0">
                <a:latin typeface="Arial" panose="020B0604020202020204" pitchFamily="34" charset="0"/>
              </a:rPr>
              <a:t> has chosen to prohibit edits to columns G thru J.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9FCF-341D-4170-9733-391057C5844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505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BA028C9-A318-46CE-99C8-E59721F66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5201926-A648-4971-8371-6EF7F1CE2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This slide shows</a:t>
            </a:r>
            <a:r>
              <a:rPr lang="en-US" altLang="en-US" baseline="0" dirty="0" smtClean="0">
                <a:latin typeface="Arial" panose="020B0604020202020204" pitchFamily="34" charset="0"/>
              </a:rPr>
              <a:t> Columns G thru J which have been locked against editing by the Pay Pool Administrator.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9FCF-341D-4170-9733-391057C5844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276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CB29132-4EA8-4021-A23B-122D32AC13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0D1EC1D0-1A7E-49C4-8C8F-497999E24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If Pay Pool Administrators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decide to lock any of the columns, they must assign a password that is longer than three characters.  It is imperative that they remember the new password they assigned.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9FCF-341D-4170-9733-391057C5844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8936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D6B79D-A167-4EEB-B7CA-2999BF3E7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F4D74C-0B00-4BAB-A2EE-0D5E7FA6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concludes the seventh presentation in the 18-part series for CWB training.  To continue training, view the next Presentation, entitled Unlock Ratings.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9FCF-341D-4170-9733-391057C5844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169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4165C1-A1B0-48A8-B497-2ADF1B706C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51895C0E-B538-4372-B66F-91F9A60A9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22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6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6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1023D8-AED0-40D8-9979-47B8C3C1C9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DC58F897-4E5F-44BD-B2F3-AC985EC9C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61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ACD67A-69A9-46D4-A449-BE16A8392D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11BE4A86-37CB-49A4-9E84-760F1D1DD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504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3" y="152400"/>
            <a:ext cx="7620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54150"/>
            <a:ext cx="8229600" cy="4667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24408A-E966-4137-9C9D-EC676896E7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91FFF273-1B7B-4278-94A5-9F856059C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52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3" y="152400"/>
            <a:ext cx="7620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54150"/>
            <a:ext cx="4038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4150"/>
            <a:ext cx="4038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A706A1-5761-4CAC-A84A-1E0E6E975D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8259CCDE-B2E9-4056-8C21-C57AE3CD1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56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79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91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66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93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5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B0ECB8-6299-4F4B-BB12-058111F1C1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973CC526-EFFA-4097-899C-F7F4916C6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697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44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8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31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61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9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4150"/>
            <a:ext cx="40386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4150"/>
            <a:ext cx="40386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48BD66-038A-405B-9BB7-B614C6C586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1C2C1C94-727C-4621-BA20-6D6DD9AB0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76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6C28B5-9B57-46E9-ACFB-E96B9D7E95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057F39D2-F662-4A73-B7B0-DDF2BD947C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30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944A59A-353B-40AC-89C8-F8380137EC8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791C8A49-5423-4500-92AD-322DB4D75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01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D1AEF89-638D-4F34-8B80-944A4ED3647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BCB5E53D-EBD9-4F55-AB62-62E62709E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06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49FC03-8852-463D-9AFA-41808DC779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CB8A08A5-6094-420B-A860-D4EFDE2A7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93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9493B4-8B40-42C8-88C7-36CBBBBF4F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7180E6F7-D16A-4B00-9887-D39D18DEE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03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E61485-42FF-4AE1-A489-742ED77E02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24C53383-FE6F-4110-BEE5-C947CB2D1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21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F812F7-2B1F-4108-A6EE-CAF68D1D0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6313" y="152400"/>
            <a:ext cx="7620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6F8AFCF-DAB1-42AD-8CAF-76CE5674F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4150"/>
            <a:ext cx="8229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E597DC-12B9-4206-B694-861A1F9491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516688"/>
            <a:ext cx="21336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B25955FD-D8C4-4E8F-829A-1490CEC27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2" descr="DCIPS_blue_logo">
            <a:extLst>
              <a:ext uri="{FF2B5EF4-FFF2-40B4-BE49-F238E27FC236}">
                <a16:creationId xmlns:a16="http://schemas.microsoft.com/office/drawing/2014/main" id="{2F9C3F2A-AF7E-43D8-8434-1785B1CE78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23">
            <a:extLst>
              <a:ext uri="{FF2B5EF4-FFF2-40B4-BE49-F238E27FC236}">
                <a16:creationId xmlns:a16="http://schemas.microsoft.com/office/drawing/2014/main" id="{4859C3AB-A9AB-4667-BC46-8B474606D1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q"/>
        <a:defRPr sz="2400">
          <a:solidFill>
            <a:srgbClr val="081D54"/>
          </a:solidFill>
          <a:latin typeface="+mn-lt"/>
          <a:ea typeface="+mn-ea"/>
          <a:cs typeface="+mn-cs"/>
        </a:defRPr>
      </a:lvl1pPr>
      <a:lvl2pPr marL="633413" indent="-2381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Univers" panose="020B0503020202020204" pitchFamily="34" charset="0"/>
        <a:buChar char="-"/>
        <a:defRPr sz="2200">
          <a:solidFill>
            <a:srgbClr val="081D54"/>
          </a:solidFill>
          <a:latin typeface="+mn-lt"/>
        </a:defRPr>
      </a:lvl2pPr>
      <a:lvl3pPr marL="974725" indent="-2270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5000"/>
        <a:buFont typeface="Wingdings 2" panose="05020102010507070707" pitchFamily="18" charset="2"/>
        <a:buChar char="¢"/>
        <a:defRPr sz="2000" i="1">
          <a:solidFill>
            <a:srgbClr val="081D54"/>
          </a:solidFill>
          <a:latin typeface="+mn-lt"/>
        </a:defRPr>
      </a:lvl3pPr>
      <a:lvl4pPr marL="1316038" indent="-2270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v"/>
        <a:defRPr sz="2000">
          <a:solidFill>
            <a:srgbClr val="081D54"/>
          </a:solidFill>
          <a:latin typeface="Arial Narrow" pitchFamily="34" charset="0"/>
        </a:defRPr>
      </a:lvl4pPr>
      <a:lvl5pPr marL="1657350" indent="-2270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5pPr>
      <a:lvl6pPr marL="21145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6pPr>
      <a:lvl7pPr marL="25717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7pPr>
      <a:lvl8pPr marL="30289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8pPr>
      <a:lvl9pPr marL="34861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2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753503B-B9BF-4971-B777-8ED26A3A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443413"/>
            <a:ext cx="87058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90000"/>
              <a:buFont typeface="Wingdings" panose="05000000000000000000" pitchFamily="2" charset="2"/>
              <a:buChar char="q"/>
              <a:defRPr sz="2400">
                <a:solidFill>
                  <a:srgbClr val="081D54"/>
                </a:solidFill>
                <a:latin typeface="Arial" panose="020B0604020202020204" pitchFamily="34" charset="0"/>
              </a:defRPr>
            </a:lvl1pPr>
            <a:lvl2pPr marL="633413" indent="-238125">
              <a:lnSpc>
                <a:spcPct val="90000"/>
              </a:lnSpc>
              <a:spcBef>
                <a:spcPct val="30000"/>
              </a:spcBef>
              <a:buFont typeface="Univers" panose="020B0503020202020204" pitchFamily="34" charset="0"/>
              <a:buChar char="-"/>
              <a:defRPr sz="2200">
                <a:solidFill>
                  <a:srgbClr val="081D54"/>
                </a:solidFill>
                <a:latin typeface="Arial" panose="020B0604020202020204" pitchFamily="34" charset="0"/>
              </a:defRPr>
            </a:lvl2pPr>
            <a:lvl3pPr marL="974725" indent="-227013">
              <a:lnSpc>
                <a:spcPct val="90000"/>
              </a:lnSpc>
              <a:spcBef>
                <a:spcPct val="20000"/>
              </a:spcBef>
              <a:buSzPct val="75000"/>
              <a:buFont typeface="Wingdings 2" panose="05020102010507070707" pitchFamily="18" charset="2"/>
              <a:buChar char="¢"/>
              <a:defRPr sz="2000" i="1">
                <a:solidFill>
                  <a:srgbClr val="081D54"/>
                </a:solidFill>
                <a:latin typeface="Arial" panose="020B0604020202020204" pitchFamily="34" charset="0"/>
              </a:defRPr>
            </a:lvl3pPr>
            <a:lvl4pPr marL="1316038" indent="-227013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  <a:defRPr sz="2000">
                <a:solidFill>
                  <a:srgbClr val="081D54"/>
                </a:solidFill>
                <a:latin typeface="Arial Narrow" panose="020B0606020202030204" pitchFamily="34" charset="0"/>
              </a:defRPr>
            </a:lvl4pPr>
            <a:lvl5pPr marL="1657350" indent="-227013">
              <a:spcBef>
                <a:spcPct val="20000"/>
              </a:spcBef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5pPr>
            <a:lvl6pPr marL="21145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6pPr>
            <a:lvl7pPr marL="25717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7pPr>
            <a:lvl8pPr marL="30289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8pPr>
            <a:lvl9pPr marL="34861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81CD62E-735B-44CA-AACF-D05E77B1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46" y="2911559"/>
            <a:ext cx="83343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Administrator Options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2" descr="DCIPS_blu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627FB12-6D1D-4150-BC25-BECD413D3F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5953"/>
      </p:ext>
    </p:extLst>
  </p:cSld>
  <p:clrMapOvr>
    <a:masterClrMapping/>
  </p:clrMapOvr>
  <p:transition spd="slow" advTm="168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B90751A9-4B13-4B91-B580-56A4356CC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Budget and Setup </a:t>
            </a:r>
            <a:r>
              <a:rPr lang="en-US" altLang="en-US" sz="2000"/>
              <a:t>(cont)</a:t>
            </a:r>
          </a:p>
        </p:txBody>
      </p:sp>
      <p:sp>
        <p:nvSpPr>
          <p:cNvPr id="16388" name="Rectangle 10">
            <a:extLst>
              <a:ext uri="{FF2B5EF4-FFF2-40B4-BE49-F238E27FC236}">
                <a16:creationId xmlns:a16="http://schemas.microsoft.com/office/drawing/2014/main" id="{19A9B3FE-3045-49B0-ACEF-9690D92976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4294188" cy="3819525"/>
          </a:xfrm>
          <a:noFill/>
        </p:spPr>
        <p:txBody>
          <a:bodyPr/>
          <a:lstStyle/>
          <a:p>
            <a:r>
              <a:rPr lang="en-US" altLang="en-US" b="1"/>
              <a:t>Administrator options set the user’s ability to:  </a:t>
            </a:r>
          </a:p>
          <a:p>
            <a:pPr lvl="1"/>
            <a:r>
              <a:rPr lang="en-US" altLang="en-US" sz="2000"/>
              <a:t>Modify budget entries and payout eligibility parameters</a:t>
            </a:r>
          </a:p>
          <a:p>
            <a:pPr lvl="1"/>
            <a:r>
              <a:rPr lang="en-US" altLang="en-US" sz="2000"/>
              <a:t>Modify variable control points</a:t>
            </a:r>
          </a:p>
          <a:p>
            <a:pPr lvl="1"/>
            <a:r>
              <a:rPr lang="en-US" altLang="en-US" sz="2000"/>
              <a:t>Modify the bonus rating threshold</a:t>
            </a:r>
          </a:p>
          <a:p>
            <a:pPr lvl="1"/>
            <a:r>
              <a:rPr lang="en-US" altLang="en-US" sz="2000"/>
              <a:t>Print employee notices</a:t>
            </a:r>
          </a:p>
          <a:p>
            <a:r>
              <a:rPr lang="en-US" altLang="en-US" b="1"/>
              <a:t>Options can be locked with password</a:t>
            </a: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5C17D4A2-5930-476C-87F8-92A837C48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1371600"/>
            <a:ext cx="4759325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508F615-E505-41B5-B433-056268C515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1"/>
    </mc:Choice>
    <mc:Fallback xmlns="">
      <p:transition spd="slow" advTm="37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5F2E528-28ED-4038-BC27-57CC64B3A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3338" y="234950"/>
            <a:ext cx="7620000" cy="868363"/>
          </a:xfrm>
        </p:spPr>
        <p:txBody>
          <a:bodyPr/>
          <a:lstStyle/>
          <a:p>
            <a:pPr eaLnBrk="1" hangingPunct="1"/>
            <a:r>
              <a:rPr lang="en-US" altLang="en-US"/>
              <a:t>Budget &amp; Setup: Admin Opts</a:t>
            </a:r>
          </a:p>
        </p:txBody>
      </p:sp>
      <p:pic>
        <p:nvPicPr>
          <p:cNvPr id="18436" name="Picture 1">
            <a:extLst>
              <a:ext uri="{FF2B5EF4-FFF2-40B4-BE49-F238E27FC236}">
                <a16:creationId xmlns:a16="http://schemas.microsoft.com/office/drawing/2014/main" id="{E0AC6B82-1EFE-4711-BF75-61F72B814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1" r="20000" b="6866"/>
          <a:stretch>
            <a:fillRect/>
          </a:stretch>
        </p:blipFill>
        <p:spPr bwMode="auto">
          <a:xfrm>
            <a:off x="0" y="1320800"/>
            <a:ext cx="8010525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4F26E4F-A253-4E00-BB57-4FF4B3DFA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99"/>
    </mc:Choice>
    <mc:Fallback xmlns="">
      <p:transition spd="slow" advTm="18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76C7A09F-EE73-440B-AAC2-599782309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/>
          <a:stretch>
            <a:fillRect/>
          </a:stretch>
        </p:blipFill>
        <p:spPr bwMode="auto">
          <a:xfrm>
            <a:off x="85725" y="1285875"/>
            <a:ext cx="8786813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>
            <a:extLst>
              <a:ext uri="{FF2B5EF4-FFF2-40B4-BE49-F238E27FC236}">
                <a16:creationId xmlns:a16="http://schemas.microsoft.com/office/drawing/2014/main" id="{BB3BCAA0-EB1E-4A0C-8350-DC9285467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Eligibility Controls</a:t>
            </a:r>
            <a:br>
              <a:rPr lang="en-US" altLang="en-US"/>
            </a:br>
            <a:r>
              <a:rPr lang="en-US" altLang="en-US" sz="1800"/>
              <a:t>Columns G, H, I, and J in Pay Pool Panel Worksheet</a:t>
            </a:r>
          </a:p>
        </p:txBody>
      </p:sp>
      <p:sp>
        <p:nvSpPr>
          <p:cNvPr id="20485" name="AutoShape 17">
            <a:extLst>
              <a:ext uri="{FF2B5EF4-FFF2-40B4-BE49-F238E27FC236}">
                <a16:creationId xmlns:a16="http://schemas.microsoft.com/office/drawing/2014/main" id="{D3498749-0D62-4FDF-9A8F-451B99171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2038350"/>
            <a:ext cx="3649662" cy="477838"/>
          </a:xfrm>
          <a:prstGeom prst="flowChartAlternateProcess">
            <a:avLst/>
          </a:prstGeom>
          <a:solidFill>
            <a:srgbClr val="081D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chemeClr val="bg1"/>
                </a:solidFill>
              </a:rPr>
              <a:t>Budget Inclusions</a:t>
            </a:r>
          </a:p>
          <a:p>
            <a:pPr algn="ctr" eaLnBrk="1" hangingPunct="1"/>
            <a:r>
              <a:rPr lang="en-US" altLang="en-US" sz="1400">
                <a:solidFill>
                  <a:schemeClr val="bg1"/>
                </a:solidFill>
              </a:rPr>
              <a:t>Salary Increase &amp; Bonus Eligibility</a:t>
            </a:r>
          </a:p>
        </p:txBody>
      </p:sp>
      <p:sp>
        <p:nvSpPr>
          <p:cNvPr id="20486" name="AutoShape 18">
            <a:extLst>
              <a:ext uri="{FF2B5EF4-FFF2-40B4-BE49-F238E27FC236}">
                <a16:creationId xmlns:a16="http://schemas.microsoft.com/office/drawing/2014/main" id="{B3A1A9D6-10FF-4F4F-A53A-84D8F274F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2573338"/>
            <a:ext cx="193675" cy="207962"/>
          </a:xfrm>
          <a:prstGeom prst="downArrow">
            <a:avLst>
              <a:gd name="adj1" fmla="val 50000"/>
              <a:gd name="adj2" fmla="val 32586"/>
            </a:avLst>
          </a:prstGeom>
          <a:solidFill>
            <a:srgbClr val="081D54"/>
          </a:solidFill>
          <a:ln w="9525" algn="ctr">
            <a:solidFill>
              <a:srgbClr val="081D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/>
          </a:p>
        </p:txBody>
      </p:sp>
      <p:sp>
        <p:nvSpPr>
          <p:cNvPr id="20487" name="AutoShape 19">
            <a:extLst>
              <a:ext uri="{FF2B5EF4-FFF2-40B4-BE49-F238E27FC236}">
                <a16:creationId xmlns:a16="http://schemas.microsoft.com/office/drawing/2014/main" id="{0058CD83-95DB-4562-ACF5-5E8BD625C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0" y="2573338"/>
            <a:ext cx="193675" cy="207962"/>
          </a:xfrm>
          <a:prstGeom prst="downArrow">
            <a:avLst>
              <a:gd name="adj1" fmla="val 50000"/>
              <a:gd name="adj2" fmla="val 32586"/>
            </a:avLst>
          </a:prstGeom>
          <a:solidFill>
            <a:srgbClr val="081D54"/>
          </a:solidFill>
          <a:ln w="9525" algn="ctr">
            <a:solidFill>
              <a:srgbClr val="081D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/>
          </a:p>
        </p:txBody>
      </p:sp>
      <p:sp>
        <p:nvSpPr>
          <p:cNvPr id="20488" name="AutoShape 20">
            <a:extLst>
              <a:ext uri="{FF2B5EF4-FFF2-40B4-BE49-F238E27FC236}">
                <a16:creationId xmlns:a16="http://schemas.microsoft.com/office/drawing/2014/main" id="{ED86382E-B15C-4D50-8517-ECDE9ABFB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888" y="2573338"/>
            <a:ext cx="193675" cy="207962"/>
          </a:xfrm>
          <a:prstGeom prst="downArrow">
            <a:avLst>
              <a:gd name="adj1" fmla="val 50000"/>
              <a:gd name="adj2" fmla="val 32586"/>
            </a:avLst>
          </a:prstGeom>
          <a:solidFill>
            <a:srgbClr val="081D54"/>
          </a:solidFill>
          <a:ln w="9525" algn="ctr">
            <a:solidFill>
              <a:srgbClr val="081D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/>
          </a:p>
        </p:txBody>
      </p:sp>
      <p:sp>
        <p:nvSpPr>
          <p:cNvPr id="20489" name="AutoShape 21">
            <a:extLst>
              <a:ext uri="{FF2B5EF4-FFF2-40B4-BE49-F238E27FC236}">
                <a16:creationId xmlns:a16="http://schemas.microsoft.com/office/drawing/2014/main" id="{6D303F28-6543-4633-A016-8F9C48FFD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2573338"/>
            <a:ext cx="193675" cy="207962"/>
          </a:xfrm>
          <a:prstGeom prst="downArrow">
            <a:avLst>
              <a:gd name="adj1" fmla="val 50000"/>
              <a:gd name="adj2" fmla="val 32586"/>
            </a:avLst>
          </a:prstGeom>
          <a:solidFill>
            <a:srgbClr val="081D54"/>
          </a:solidFill>
          <a:ln w="9525" algn="ctr">
            <a:solidFill>
              <a:srgbClr val="081D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71150D8-9A21-424E-8A9B-D0DA3A908C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7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2"/>
    </mc:Choice>
    <mc:Fallback xmlns="">
      <p:transition spd="slow" advTm="18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A4B1D28-453A-4704-809E-0FFC34B7D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5388" y="179388"/>
            <a:ext cx="7620000" cy="868362"/>
          </a:xfrm>
        </p:spPr>
        <p:txBody>
          <a:bodyPr/>
          <a:lstStyle/>
          <a:p>
            <a:pPr eaLnBrk="1" hangingPunct="1"/>
            <a:r>
              <a:rPr lang="en-US" altLang="en-US" dirty="0"/>
              <a:t>Unlock/Lock Admin Opts </a:t>
            </a:r>
          </a:p>
        </p:txBody>
      </p:sp>
      <p:pic>
        <p:nvPicPr>
          <p:cNvPr id="24580" name="Picture 1">
            <a:extLst>
              <a:ext uri="{FF2B5EF4-FFF2-40B4-BE49-F238E27FC236}">
                <a16:creationId xmlns:a16="http://schemas.microsoft.com/office/drawing/2014/main" id="{275F4FCF-AE1F-4BB5-883E-D0A59B3B7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6468" r="33656" b="7463"/>
          <a:stretch>
            <a:fillRect/>
          </a:stretch>
        </p:blipFill>
        <p:spPr bwMode="auto">
          <a:xfrm>
            <a:off x="182563" y="1371600"/>
            <a:ext cx="51673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">
            <a:extLst>
              <a:ext uri="{FF2B5EF4-FFF2-40B4-BE49-F238E27FC236}">
                <a16:creationId xmlns:a16="http://schemas.microsoft.com/office/drawing/2014/main" id="{8AD1D14C-3986-436D-A54B-6CFDB4F4A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9" t="14825" r="25671" b="22588"/>
          <a:stretch>
            <a:fillRect/>
          </a:stretch>
        </p:blipFill>
        <p:spPr bwMode="auto">
          <a:xfrm>
            <a:off x="5446713" y="2743200"/>
            <a:ext cx="32559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72A0025-17FF-4D9E-B388-9DB6E6F17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949" y="5343435"/>
            <a:ext cx="3788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*Note to remember what password you set if you want to lock</a:t>
            </a:r>
          </a:p>
        </p:txBody>
      </p:sp>
    </p:spTree>
    <p:extLst>
      <p:ext uri="{BB962C8B-B14F-4D97-AF65-F5344CB8AC3E}">
        <p14:creationId xmlns:p14="http://schemas.microsoft.com/office/powerpoint/2010/main" val="28282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16"/>
    </mc:Choice>
    <mc:Fallback xmlns="">
      <p:transition spd="slow" advTm="19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753503B-B9BF-4971-B777-8ED26A3A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443413"/>
            <a:ext cx="87058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90000"/>
              <a:buFont typeface="Wingdings" panose="05000000000000000000" pitchFamily="2" charset="2"/>
              <a:buChar char="q"/>
              <a:defRPr sz="2400">
                <a:solidFill>
                  <a:srgbClr val="081D54"/>
                </a:solidFill>
                <a:latin typeface="Arial" panose="020B0604020202020204" pitchFamily="34" charset="0"/>
              </a:defRPr>
            </a:lvl1pPr>
            <a:lvl2pPr marL="633413" indent="-238125">
              <a:lnSpc>
                <a:spcPct val="90000"/>
              </a:lnSpc>
              <a:spcBef>
                <a:spcPct val="30000"/>
              </a:spcBef>
              <a:buFont typeface="Univers" panose="020B0503020202020204" pitchFamily="34" charset="0"/>
              <a:buChar char="-"/>
              <a:defRPr sz="2200">
                <a:solidFill>
                  <a:srgbClr val="081D54"/>
                </a:solidFill>
                <a:latin typeface="Arial" panose="020B0604020202020204" pitchFamily="34" charset="0"/>
              </a:defRPr>
            </a:lvl2pPr>
            <a:lvl3pPr marL="974725" indent="-227013">
              <a:lnSpc>
                <a:spcPct val="90000"/>
              </a:lnSpc>
              <a:spcBef>
                <a:spcPct val="20000"/>
              </a:spcBef>
              <a:buSzPct val="75000"/>
              <a:buFont typeface="Wingdings 2" panose="05020102010507070707" pitchFamily="18" charset="2"/>
              <a:buChar char="¢"/>
              <a:defRPr sz="2000" i="1">
                <a:solidFill>
                  <a:srgbClr val="081D54"/>
                </a:solidFill>
                <a:latin typeface="Arial" panose="020B0604020202020204" pitchFamily="34" charset="0"/>
              </a:defRPr>
            </a:lvl3pPr>
            <a:lvl4pPr marL="1316038" indent="-227013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  <a:defRPr sz="2000">
                <a:solidFill>
                  <a:srgbClr val="081D54"/>
                </a:solidFill>
                <a:latin typeface="Arial Narrow" panose="020B0606020202030204" pitchFamily="34" charset="0"/>
              </a:defRPr>
            </a:lvl4pPr>
            <a:lvl5pPr marL="1657350" indent="-227013">
              <a:spcBef>
                <a:spcPct val="20000"/>
              </a:spcBef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5pPr>
            <a:lvl6pPr marL="21145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6pPr>
            <a:lvl7pPr marL="25717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7pPr>
            <a:lvl8pPr marL="30289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8pPr>
            <a:lvl9pPr marL="34861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81CD62E-735B-44CA-AACF-D05E77B1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29" y="2668963"/>
            <a:ext cx="7900891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continue CWB training, view next presentation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“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Unlock Ratings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2" descr="DCIPS_blu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5D8AF54-CC0A-4656-8243-F9D00D3504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08704"/>
      </p:ext>
    </p:extLst>
  </p:cSld>
  <p:clrMapOvr>
    <a:masterClrMapping/>
  </p:clrMapOvr>
  <p:transition spd="slow" advTm="162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USD(P) Presentation Template">
  <a:themeElements>
    <a:clrScheme name="OUSD(P)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SD(P)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USD(P)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OUSD(P) Presentation Template</Template>
  <TotalTime>27163</TotalTime>
  <Words>239</Words>
  <Application>Microsoft Office PowerPoint</Application>
  <PresentationFormat>On-screen Show (4:3)</PresentationFormat>
  <Paragraphs>38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Univers</vt:lpstr>
      <vt:lpstr>Wingdings</vt:lpstr>
      <vt:lpstr>Wingdings 2</vt:lpstr>
      <vt:lpstr>OUSD(P) Presentation Template</vt:lpstr>
      <vt:lpstr>Office Theme</vt:lpstr>
      <vt:lpstr>PowerPoint Presentation</vt:lpstr>
      <vt:lpstr>Budget and Setup (cont)</vt:lpstr>
      <vt:lpstr>Budget &amp; Setup: Admin Opts</vt:lpstr>
      <vt:lpstr>Eligibility Controls Columns G, H, I, and J in Pay Pool Panel Worksheet</vt:lpstr>
      <vt:lpstr>Unlock/Lock Admin Opts </vt:lpstr>
      <vt:lpstr>PowerPoint Presentation</vt:lpstr>
    </vt:vector>
  </TitlesOfParts>
  <Company>SRA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DCIPS Math</dc:title>
  <dc:creator>Andy Bacon</dc:creator>
  <cp:lastModifiedBy>Loper, Tammy L CTR OSD OUSD INTEL (USA)</cp:lastModifiedBy>
  <cp:revision>3401</cp:revision>
  <cp:lastPrinted>2018-04-03T19:29:45Z</cp:lastPrinted>
  <dcterms:created xsi:type="dcterms:W3CDTF">2004-09-13T19:40:33Z</dcterms:created>
  <dcterms:modified xsi:type="dcterms:W3CDTF">2019-08-05T15:01:55Z</dcterms:modified>
</cp:coreProperties>
</file>