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432" r:id="rId3"/>
    <p:sldId id="421" r:id="rId4"/>
    <p:sldId id="422" r:id="rId5"/>
    <p:sldId id="419" r:id="rId6"/>
    <p:sldId id="429" r:id="rId7"/>
    <p:sldId id="430" r:id="rId8"/>
    <p:sldId id="431" r:id="rId9"/>
    <p:sldId id="423" r:id="rId10"/>
    <p:sldId id="433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69500" autoAdjust="0"/>
  </p:normalViewPr>
  <p:slideViewPr>
    <p:cSldViewPr snapToGrid="0">
      <p:cViewPr varScale="1">
        <p:scale>
          <a:sx n="71" d="100"/>
          <a:sy n="71" d="100"/>
        </p:scale>
        <p:origin x="924" y="60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72B1F11-7613-40BF-8DD2-1A6B07DE87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52670F2-E740-4DF1-BD6D-25A54F01D785}" type="datetime1">
              <a:rPr lang="en-US"/>
              <a:pPr>
                <a:defRPr/>
              </a:pPr>
              <a:t>8/5/2019</a:t>
            </a:fld>
            <a:endParaRPr 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D3588C3-20CA-468C-B10C-516932B0F9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4ABE55D-07D4-4181-8B24-D9B113A3AE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204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A4DD6721-AF5E-4840-A2CA-C598B89979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9B5B635-0B0F-471F-A008-2E89CE4DB8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FB46FF3-9195-4DE5-8420-071CF0F35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46B9FCF-341D-4170-9733-391057C584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0810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eighth presentation in the 18-part series for CWB training.  The following slides cover how administrators can unlock rating columns to allow missing performance data to be added.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95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955951A-F7CF-4483-90FB-CA95D4906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BE6FB2C-3342-4682-AFD0-6E546562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</a:t>
            </a:r>
            <a:r>
              <a:rPr lang="en-US" altLang="en-US" baseline="0" dirty="0" smtClean="0">
                <a:latin typeface="Arial" panose="020B0604020202020204" pitchFamily="34" charset="0"/>
              </a:rPr>
              <a:t> a larger view of the “Unlock Ratings” button on the Budget and Setup worksheet.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15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95AA8B1-2B73-426E-B525-3ECDEF164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13752F9-1BDB-4767-B1F8-39260E8A9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the password, “</a:t>
            </a:r>
            <a:r>
              <a:rPr lang="en-US" altLang="en-US" dirty="0" err="1" smtClean="0">
                <a:latin typeface="Arial" panose="020B0604020202020204" pitchFamily="34" charset="0"/>
              </a:rPr>
              <a:t>unlockratings</a:t>
            </a:r>
            <a:r>
              <a:rPr lang="en-US" altLang="en-US" dirty="0" smtClean="0">
                <a:latin typeface="Arial" panose="020B0604020202020204" pitchFamily="34" charset="0"/>
              </a:rPr>
              <a:t>” that is assigned to all rating columns.</a:t>
            </a:r>
            <a:r>
              <a:rPr lang="en-US" altLang="en-US" baseline="0" dirty="0" smtClean="0">
                <a:latin typeface="Arial" panose="020B0604020202020204" pitchFamily="34" charset="0"/>
              </a:rPr>
              <a:t>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31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F39F0E7-47AF-45CF-8A4A-F5CB25B0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AF74268-B9F1-453C-B81E-9B2B9ADE8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</a:t>
            </a:r>
            <a:r>
              <a:rPr lang="en-US" altLang="en-US" baseline="0" dirty="0" smtClean="0">
                <a:latin typeface="Arial" panose="020B0604020202020204" pitchFamily="34" charset="0"/>
              </a:rPr>
              <a:t> provides guidance on utilizing the “Unlock Ratings” button.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78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71F38C67-E2BA-48C2-85AE-2BED87FA7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22C5E86-572D-4ED9-9E53-C4A76F729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gives guidance</a:t>
            </a:r>
            <a:r>
              <a:rPr lang="en-US" altLang="en-US" baseline="0" dirty="0" smtClean="0">
                <a:latin typeface="Arial" panose="020B0604020202020204" pitchFamily="34" charset="0"/>
              </a:rPr>
              <a:t> on adding performance data that may be missing.  You must first click on the unlock ratings button, before you can come to this column and add the missing data.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41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FE162979-2D31-4C08-89A6-95841B09F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4F28861-BD5D-4018-9B8C-DC9FF4A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gives</a:t>
            </a:r>
            <a:r>
              <a:rPr lang="en-US" altLang="en-US" baseline="0" dirty="0" smtClean="0">
                <a:latin typeface="Arial" panose="020B0604020202020204" pitchFamily="34" charset="0"/>
              </a:rPr>
              <a:t> instructions on entering the missing performance data.  The Evaluation of Record cell must be populated first, then the other cells will no longer be greyed out.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03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DD4B043-7258-490A-907C-AA6F8F22B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CB5C680E-F1A8-410E-AADE-4FE4036CE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>
                <a:latin typeface="Arial" panose="020B0604020202020204" pitchFamily="34" charset="0"/>
              </a:rPr>
              <a:t>At this point, you can enter the Objective Rating, Element Rating, and Overall Rating scores.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635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A3F3588-9E58-4CC3-902C-5DEBDF52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AD3DF7A-2D4B-45E2-AAC9-26F4FD7D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Go back to the Budget and Setup worksheet</a:t>
            </a:r>
            <a:r>
              <a:rPr lang="en-US" altLang="en-US" baseline="0" dirty="0" smtClean="0">
                <a:latin typeface="Arial" panose="020B0604020202020204" pitchFamily="34" charset="0"/>
              </a:rPr>
              <a:t> and click on the “Lock Ratings” button, to relock columns AU thru AX.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75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eighth presentation in the 18-part series for CWB training.  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continue training, view the next Presentation, entitled Special Columns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75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4165C1-A1B0-48A8-B497-2ADF1B706C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51895C0E-B538-4372-B66F-91F9A60A9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22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1023D8-AED0-40D8-9979-47B8C3C1C9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DC58F897-4E5F-44BD-B2F3-AC985EC9C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1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CD67A-69A9-46D4-A449-BE16A8392D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11BE4A86-37CB-49A4-9E84-760F1D1DD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50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24408A-E966-4137-9C9D-EC676896E7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1FFF273-1B7B-4278-94A5-9F856059C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5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A706A1-5761-4CAC-A84A-1E0E6E975D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8259CCDE-B2E9-4056-8C21-C57AE3CD1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5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5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B0ECB8-6299-4F4B-BB12-058111F1C1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73CC526-EFFA-4097-899C-F7F4916C6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9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1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6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2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48BD66-038A-405B-9BB7-B614C6C586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1C2C1C94-727C-4621-BA20-6D6DD9AB0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6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C28B5-9B57-46E9-ACFB-E96B9D7E95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057F39D2-F662-4A73-B7B0-DDF2BD947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0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944A59A-353B-40AC-89C8-F8380137EC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91C8A49-5423-4500-92AD-322DB4D75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1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D1AEF89-638D-4F34-8B80-944A4ED364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CB5E53D-EBD9-4F55-AB62-62E62709E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6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49FC03-8852-463D-9AFA-41808DC779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B8A08A5-6094-420B-A860-D4EFDE2A7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93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9493B4-8B40-42C8-88C7-36CBBBBF4F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180E6F7-D16A-4B00-9887-D39D18DEE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E61485-42FF-4AE1-A489-742ED77E02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4C53383-FE6F-4110-BEE5-C947CB2D1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F812F7-2B1F-4108-A6EE-CAF68D1D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F8AFCF-DAB1-42AD-8CAF-76CE5674F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E597DC-12B9-4206-B694-861A1F9491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25955FD-D8C4-4E8F-829A-1490CEC27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2F9C3F2A-AF7E-43D8-8434-1785B1CE7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4859C3AB-A9AB-4667-BC46-8B474606D1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7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Unlock Ratings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5B0D96-7FE9-4355-AFF2-44506C16F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0420"/>
      </p:ext>
    </p:extLst>
  </p:cSld>
  <p:clrMapOvr>
    <a:masterClrMapping/>
  </p:clrMapOvr>
  <p:transition spd="slow" advTm="17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FAF1811-9451-4B3D-BC72-B5AD51102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313" y="152400"/>
            <a:ext cx="8058150" cy="86836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Unlock Ratings</a:t>
            </a: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CE9403FC-1C13-4D72-9A63-61E47B6BC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7" r="34552" b="4478"/>
          <a:stretch>
            <a:fillRect/>
          </a:stretch>
        </p:blipFill>
        <p:spPr bwMode="auto">
          <a:xfrm>
            <a:off x="439738" y="1201738"/>
            <a:ext cx="5611812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B7E31B0-2F96-4319-AA71-BF4795B2C040}"/>
              </a:ext>
            </a:extLst>
          </p:cNvPr>
          <p:cNvSpPr/>
          <p:nvPr/>
        </p:nvSpPr>
        <p:spPr>
          <a:xfrm>
            <a:off x="819150" y="6026150"/>
            <a:ext cx="1089025" cy="53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8B86B8-6D94-4EDA-BC81-2675C05901D7}"/>
              </a:ext>
            </a:extLst>
          </p:cNvPr>
          <p:cNvSpPr/>
          <p:nvPr/>
        </p:nvSpPr>
        <p:spPr>
          <a:xfrm>
            <a:off x="709613" y="4713288"/>
            <a:ext cx="1450975" cy="75723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F7FCD5-B5D6-4E89-8F3B-62507EDBC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8"/>
    </mc:Choice>
    <mc:Fallback xmlns="">
      <p:transition spd="slow" advTm="10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2A85BBD-14F6-4900-8188-2A7F54A06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Unlock Ratings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4B3EA34-CF59-46F0-AFD7-FD16D7ED8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806B8939-8131-4E29-AB4F-6C38AF774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33920" b="19005"/>
          <a:stretch>
            <a:fillRect/>
          </a:stretch>
        </p:blipFill>
        <p:spPr bwMode="auto">
          <a:xfrm>
            <a:off x="285750" y="1255713"/>
            <a:ext cx="56642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63A13647-C975-4F0B-B645-07BA4A2E5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r="28506" b="47263"/>
          <a:stretch>
            <a:fillRect/>
          </a:stretch>
        </p:blipFill>
        <p:spPr bwMode="auto">
          <a:xfrm>
            <a:off x="495300" y="2947988"/>
            <a:ext cx="86487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8B1EB2-977C-4BD7-9856-26D3F0067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06"/>
    </mc:Choice>
    <mc:Fallback xmlns="">
      <p:transition spd="slow" advTm="17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>
            <a:extLst>
              <a:ext uri="{FF2B5EF4-FFF2-40B4-BE49-F238E27FC236}">
                <a16:creationId xmlns:a16="http://schemas.microsoft.com/office/drawing/2014/main" id="{7FBD5CC0-BE9C-4773-99FA-78CBFA0F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81038" r="24651" b="1183"/>
          <a:stretch>
            <a:fillRect/>
          </a:stretch>
        </p:blipFill>
        <p:spPr bwMode="auto">
          <a:xfrm>
            <a:off x="4149725" y="1266825"/>
            <a:ext cx="4822825" cy="677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3">
            <a:extLst>
              <a:ext uri="{FF2B5EF4-FFF2-40B4-BE49-F238E27FC236}">
                <a16:creationId xmlns:a16="http://schemas.microsoft.com/office/drawing/2014/main" id="{C6D71D62-4F16-42D6-99E8-AA3315EEA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Unlock Ratings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cont</a:t>
            </a:r>
            <a:r>
              <a:rPr lang="en-US" altLang="en-US" sz="2000" dirty="0"/>
              <a:t>)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2BD4BB36-1B6F-40C1-8844-965DC9B685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4163" y="1536700"/>
            <a:ext cx="8688387" cy="2370138"/>
          </a:xfrm>
          <a:noFill/>
        </p:spPr>
        <p:txBody>
          <a:bodyPr/>
          <a:lstStyle/>
          <a:p>
            <a:r>
              <a:rPr lang="en-US" altLang="en-US" b="1"/>
              <a:t>Unlock ratings</a:t>
            </a:r>
          </a:p>
          <a:p>
            <a:pPr lvl="1"/>
            <a:r>
              <a:rPr lang="en-US" altLang="en-US" sz="1800"/>
              <a:t>Button to unlock ratings columns is located at bottom of Budget and Setup worksheet</a:t>
            </a:r>
          </a:p>
          <a:p>
            <a:pPr lvl="1"/>
            <a:r>
              <a:rPr lang="en-US" altLang="en-US" sz="1800"/>
              <a:t>Password is “</a:t>
            </a:r>
            <a:r>
              <a:rPr lang="en-US" altLang="en-US" sz="1800" b="1"/>
              <a:t>unlockratings</a:t>
            </a:r>
            <a:r>
              <a:rPr lang="en-US" altLang="en-US" sz="1800"/>
              <a:t>”</a:t>
            </a:r>
          </a:p>
          <a:p>
            <a:pPr lvl="1"/>
            <a:r>
              <a:rPr lang="en-US" altLang="en-US" sz="1800"/>
              <a:t>Ratings should only be changed due to administrative error or reconsideration</a:t>
            </a:r>
          </a:p>
          <a:p>
            <a:pPr lvl="1"/>
            <a:r>
              <a:rPr lang="en-US" altLang="en-US" sz="1800"/>
              <a:t>Enter Evaluation of Record first to clear gray formatting</a:t>
            </a:r>
          </a:p>
          <a:p>
            <a:pPr lvl="1"/>
            <a:r>
              <a:rPr lang="en-US" altLang="en-US" sz="1800"/>
              <a:t>Re-lock the rating columns when finished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5B4362B5-67A3-4B81-AA2E-F7D1D011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6678" r="43643" b="35515"/>
          <a:stretch>
            <a:fillRect/>
          </a:stretch>
        </p:blipFill>
        <p:spPr bwMode="auto">
          <a:xfrm>
            <a:off x="814388" y="4271963"/>
            <a:ext cx="3208337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8">
            <a:extLst>
              <a:ext uri="{FF2B5EF4-FFF2-40B4-BE49-F238E27FC236}">
                <a16:creationId xmlns:a16="http://schemas.microsoft.com/office/drawing/2014/main" id="{00EBFF91-3A66-4CE5-A2D8-527FF083A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17398" r="43568" b="35036"/>
          <a:stretch>
            <a:fillRect/>
          </a:stretch>
        </p:blipFill>
        <p:spPr bwMode="auto">
          <a:xfrm>
            <a:off x="5130800" y="4289425"/>
            <a:ext cx="327025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Oval 9">
            <a:extLst>
              <a:ext uri="{FF2B5EF4-FFF2-40B4-BE49-F238E27FC236}">
                <a16:creationId xmlns:a16="http://schemas.microsoft.com/office/drawing/2014/main" id="{0B2E289D-A48E-4C61-BD83-77A7104F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375400"/>
            <a:ext cx="1917700" cy="292100"/>
          </a:xfrm>
          <a:prstGeom prst="ellipse">
            <a:avLst/>
          </a:prstGeom>
          <a:noFill/>
          <a:ln w="19050" algn="ctr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456CA7-9D3B-4A7C-AF61-4FF246CAE9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41"/>
    </mc:Choice>
    <mc:Fallback xmlns="">
      <p:transition spd="slow" advTm="34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6D6E1F7-0BB2-4B66-B3DA-4FD06ACB8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313" y="152400"/>
            <a:ext cx="7983537" cy="868363"/>
          </a:xfrm>
        </p:spPr>
        <p:txBody>
          <a:bodyPr/>
          <a:lstStyle/>
          <a:p>
            <a:pPr eaLnBrk="1" hangingPunct="1"/>
            <a:r>
              <a:rPr lang="en-US" altLang="en-US"/>
              <a:t>How to Update Missing Data</a:t>
            </a: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1136DC3D-0C7D-455E-9086-2EE48EE01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0" b="7265"/>
          <a:stretch>
            <a:fillRect/>
          </a:stretch>
        </p:blipFill>
        <p:spPr bwMode="auto">
          <a:xfrm>
            <a:off x="0" y="1514475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599180-1D48-412F-A7A3-54FD0B0A4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27"/>
    </mc:Choice>
    <mc:Fallback xmlns="">
      <p:transition spd="slow" advTm="42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D0818FA-8A2E-4668-B9C6-5394BE127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Update Evaluation of Record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72248685-8E38-41FF-9124-394C94FD7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 b="7265"/>
          <a:stretch>
            <a:fillRect/>
          </a:stretch>
        </p:blipFill>
        <p:spPr bwMode="auto">
          <a:xfrm>
            <a:off x="195263" y="1358900"/>
            <a:ext cx="84010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FE40E6-CDD5-4FA1-B118-0B9B2CE1D39F}"/>
              </a:ext>
            </a:extLst>
          </p:cNvPr>
          <p:cNvSpPr/>
          <p:nvPr/>
        </p:nvSpPr>
        <p:spPr>
          <a:xfrm>
            <a:off x="300038" y="5649913"/>
            <a:ext cx="5705475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FBB1B-C31F-4253-80DD-35612FAF5668}"/>
              </a:ext>
            </a:extLst>
          </p:cNvPr>
          <p:cNvSpPr/>
          <p:nvPr/>
        </p:nvSpPr>
        <p:spPr>
          <a:xfrm>
            <a:off x="4791075" y="2374900"/>
            <a:ext cx="1214438" cy="34671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204CFF-6E61-4516-9D6E-4E2AD8FED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02"/>
    </mc:Choice>
    <mc:Fallback xmlns="">
      <p:transition spd="slow" advTm="24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9E197EB-243D-4725-89F1-1CE47DD1B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Update  Cont.</a:t>
            </a:r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457F4CC8-B881-499E-BB34-1B046F1D1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r="27313" b="10448"/>
          <a:stretch>
            <a:fillRect/>
          </a:stretch>
        </p:blipFill>
        <p:spPr bwMode="auto">
          <a:xfrm>
            <a:off x="0" y="1365250"/>
            <a:ext cx="816133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829DFE-C53C-4CFE-9461-206F5482B8C9}"/>
              </a:ext>
            </a:extLst>
          </p:cNvPr>
          <p:cNvSpPr/>
          <p:nvPr/>
        </p:nvSpPr>
        <p:spPr>
          <a:xfrm>
            <a:off x="0" y="5608638"/>
            <a:ext cx="6127750" cy="136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418298E-E071-4C3B-B8D7-DC0B844664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3"/>
    </mc:Choice>
    <mc:Fallback xmlns="">
      <p:transition spd="slow" advTm="14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5AC33D7-9D7D-4686-BE54-76E4BB5CD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Lock Ratings After Change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647A558-073F-436E-A6C9-FBF230A19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58888"/>
            <a:ext cx="634365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C65E7E-9620-4A5C-8A29-C97A03B62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4"/>
    </mc:Choice>
    <mc:Fallback xmlns="">
      <p:transition spd="slow" advTm="19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Special Columns”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10EC3DC-B382-4D21-8FAB-CB38F22E2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505"/>
      </p:ext>
    </p:extLst>
  </p:cSld>
  <p:clrMapOvr>
    <a:masterClrMapping/>
  </p:clrMapOvr>
  <p:transition spd="slow" advTm="15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27161</TotalTime>
  <Words>315</Words>
  <Application>Microsoft Office PowerPoint</Application>
  <PresentationFormat>On-screen Show (4:3)</PresentationFormat>
  <Paragraphs>44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Unlock Ratings</vt:lpstr>
      <vt:lpstr>Unlock Ratings</vt:lpstr>
      <vt:lpstr>Unlock Ratings (cont)</vt:lpstr>
      <vt:lpstr>How to Update Missing Data</vt:lpstr>
      <vt:lpstr>Update Evaluation of Record</vt:lpstr>
      <vt:lpstr>Update  Cont.</vt:lpstr>
      <vt:lpstr>Lock Ratings After Change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Loper, Tammy L CTR OSD OUSD INTEL (USA)</cp:lastModifiedBy>
  <cp:revision>3402</cp:revision>
  <cp:lastPrinted>2018-04-03T19:29:45Z</cp:lastPrinted>
  <dcterms:created xsi:type="dcterms:W3CDTF">2004-09-13T19:40:33Z</dcterms:created>
  <dcterms:modified xsi:type="dcterms:W3CDTF">2019-08-05T15:21:44Z</dcterms:modified>
</cp:coreProperties>
</file>