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7" r:id="rId2"/>
    <p:sldId id="466" r:id="rId3"/>
    <p:sldId id="467" r:id="rId4"/>
    <p:sldId id="468" r:id="rId5"/>
    <p:sldId id="469" r:id="rId6"/>
    <p:sldId id="470" r:id="rId7"/>
    <p:sldId id="471" r:id="rId8"/>
    <p:sldId id="472" r:id="rId9"/>
    <p:sldId id="474" r:id="rId10"/>
    <p:sldId id="473" r:id="rId11"/>
    <p:sldId id="475" r:id="rId12"/>
    <p:sldId id="476" r:id="rId13"/>
    <p:sldId id="477" r:id="rId14"/>
    <p:sldId id="478" r:id="rId15"/>
    <p:sldId id="479" r:id="rId16"/>
    <p:sldId id="343" r:id="rId17"/>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3" autoAdjust="0"/>
    <p:restoredTop sz="71710" autoAdjust="0"/>
  </p:normalViewPr>
  <p:slideViewPr>
    <p:cSldViewPr snapToGrid="0">
      <p:cViewPr varScale="1">
        <p:scale>
          <a:sx n="52" d="100"/>
          <a:sy n="52" d="100"/>
        </p:scale>
        <p:origin x="1878" y="60"/>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p:scale>
          <a:sx n="75" d="100"/>
          <a:sy n="75" d="100"/>
        </p:scale>
        <p:origin x="-2088" y="-72"/>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866A4320-8F1E-4F5A-9B58-15F31DB31FAD}" type="datetime1">
              <a:rPr lang="en-US"/>
              <a:pPr>
                <a:defRPr/>
              </a:pPr>
              <a:t>9/2/2019</a:t>
            </a:fld>
            <a:endParaRPr lang="en-US"/>
          </a:p>
        </p:txBody>
      </p:sp>
      <p:sp>
        <p:nvSpPr>
          <p:cNvPr id="717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98C7DE5-D62B-4D36-992F-E8833BBE94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r>
              <a:rPr lang="en-US"/>
              <a:t>DRAFT</a:t>
            </a:r>
          </a:p>
        </p:txBody>
      </p:sp>
      <p:sp>
        <p:nvSpPr>
          <p:cNvPr id="512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B4A7F362-3AFF-462E-BFC6-CAB33C904257}" type="datetime1">
              <a:rPr lang="en-US"/>
              <a:pPr>
                <a:defRPr/>
              </a:pPr>
              <a:t>9/2/2019</a:t>
            </a:fld>
            <a:endParaRPr lang="en-US"/>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r>
              <a:rPr lang="en-US"/>
              <a:t>DRAFT</a:t>
            </a:r>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2D175F55-CDE7-4EDD-A146-7EE1B2A341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Welcome to the DCIPS Payout Analysis Tool (DPAT) Training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Salary Statistics and Bonus Statistics worksheets have numerous breakdowns of payouts, like the Rating Statistics sheet.  The other Stats sheets include the Display Options button, which allows you to display some or all of the breakdowns to make it easier to digest, like on the Ratings Statistics worksheet.</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C8D7F3D-9AB3-454A-9AD4-1D90F81CE7E7}" type="slidenum">
              <a:rPr lang="en-US" altLang="en-US" sz="1200" b="0" smtClean="0"/>
              <a:pPr/>
              <a:t>10</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top chart on the Ratings Distribution by Group worksheet shows rating distributions by pay pool.  The bottom chart analyzes a wildcard column.</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49F0326-9292-41B5-A40E-C6577F2918FB}" type="slidenum">
              <a:rPr lang="en-US" altLang="en-US" sz="1200" b="0" smtClean="0"/>
              <a:pPr/>
              <a:t>11</a:t>
            </a:fld>
            <a:endParaRPr lang="en-US" alt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Payout Statistics worksheet shows dollar and percentage salary increase and bonus payouts</a:t>
            </a:r>
            <a:r>
              <a:rPr lang="en-US" altLang="en-US" baseline="0" dirty="0">
                <a:latin typeface="Arial" panose="020B0604020202020204" pitchFamily="34" charset="0"/>
              </a:rPr>
              <a:t> by pay pool.  This allows the user to quickly generate summary payout statistics.  Clicking “non-NGA” in the import hides all salary increase information, which is not pertinent to your pay pools.</a:t>
            </a:r>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B84698B-E5F3-4253-98C7-2971D118E30D}" type="slidenum">
              <a:rPr lang="en-US" altLang="en-US" sz="1200" b="0" smtClean="0"/>
              <a:pPr/>
              <a:t>12</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Bonus Statistics by Group worksheet shows dollars</a:t>
            </a:r>
            <a:r>
              <a:rPr lang="en-US" altLang="en-US" baseline="0" dirty="0">
                <a:latin typeface="Arial" panose="020B0604020202020204" pitchFamily="34" charset="0"/>
              </a:rPr>
              <a:t> and percentage bonus payouts, and percentage receiving a bonus, by pay pool, wildcard, and </a:t>
            </a:r>
            <a:r>
              <a:rPr lang="en-US" altLang="en-US" baseline="0">
                <a:latin typeface="Arial" panose="020B0604020202020204" pitchFamily="34" charset="0"/>
              </a:rPr>
              <a:t>other categories.</a:t>
            </a:r>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8BC3D33-CF46-425A-BE0C-F7AF61E020C1}" type="slidenum">
              <a:rPr lang="en-US" altLang="en-US" sz="1200" b="0" smtClean="0"/>
              <a:pPr/>
              <a:t>13</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Bonus Charts worksheet includes the charts that are in the CWB.  Capture Chart Images works the same as it does in the CWB.  Scatter plots and the histogram at the bottom of the page show the relationship between ratings and bonus levels.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838ADD4F-523D-4494-AF8B-8DAD9141A7FF}" type="slidenum">
              <a:rPr lang="en-US" altLang="en-US" sz="1200" b="0" smtClean="0"/>
              <a:pPr/>
              <a:t>14</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buFontTx/>
              <a:buNone/>
              <a:defRPr/>
            </a:pPr>
            <a:r>
              <a:rPr lang="en-US" altLang="en-US" b="0" dirty="0">
                <a:solidFill>
                  <a:srgbClr val="002060"/>
                </a:solidFill>
              </a:rPr>
              <a:t>Get the User Guides for CWB, DPAT, and Extract Creation Tool from your component DCIPS POC.  DCIPS CWB Extract &amp; Upload-Payout Processes User Guide covers common error messages and what to do about them.  Your component, command, and pay pool should have their own guidance documents and business rules. Please read them!!</a:t>
            </a:r>
          </a:p>
          <a:p>
            <a:endParaRPr lang="en-US" altLang="en-US" dirty="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F4306C3F-A513-41D0-8678-E0495A84B67D}" type="slidenum">
              <a:rPr lang="en-US" altLang="en-US" sz="1200" b="0" smtClean="0"/>
              <a:pPr/>
              <a:t>15</a:t>
            </a:fld>
            <a:endParaRPr lang="en-US"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concludes the training presentation.  </a:t>
            </a:r>
          </a:p>
          <a:p>
            <a:endParaRPr lang="en-US" altLang="en-US" dirty="0">
              <a:latin typeface="Arial" panose="020B0604020202020204" pitchFamily="34" charset="0"/>
            </a:endParaRPr>
          </a:p>
          <a:p>
            <a:r>
              <a:rPr lang="en-US" altLang="en-US" dirty="0">
                <a:latin typeface="Arial" panose="020B0604020202020204" pitchFamily="34" charset="0"/>
              </a:rPr>
              <a:t>Remember to read the DCIPS CWB Extract &amp; Upload-Payout Processes User Guide, DCIPS CWB User Guide, and DCIPS DPAT User Guide.  Utilize the CWB tool with the CWB test data to practice using the CWB tool to make bonus decisions.  For any questions, contact Femi at the email or phone number listed here.</a:t>
            </a:r>
          </a:p>
          <a:p>
            <a:endParaRPr lang="en-US" altLang="en-US" dirty="0">
              <a:latin typeface="Arial" panose="020B0604020202020204" pitchFamily="34" charset="0"/>
            </a:endParaRPr>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200" b="0"/>
              <a:t>DRAFT</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1BA5A03-0777-423D-9342-599E80D7FF93}" type="datetime1">
              <a:rPr lang="en-US" altLang="en-US" sz="1200" b="0" smtClean="0"/>
              <a:pPr/>
              <a:t>9/2/2019</a:t>
            </a:fld>
            <a:endParaRPr lang="en-US" altLang="en-US" sz="1200" b="0"/>
          </a:p>
        </p:txBody>
      </p:sp>
      <p:sp>
        <p:nvSpPr>
          <p:cNvPr id="358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200" b="0"/>
              <a:t>DRAFT</a:t>
            </a:r>
          </a:p>
        </p:txBody>
      </p:sp>
      <p:sp>
        <p:nvSpPr>
          <p:cNvPr id="358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560EA22-EDF7-40FB-A305-8EF65A30F994}" type="slidenum">
              <a:rPr lang="en-US" altLang="en-US" sz="1200" b="0" smtClean="0"/>
              <a:pPr/>
              <a:t>16</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a:t>
            </a:r>
            <a:r>
              <a:rPr lang="en-US" altLang="en-US" baseline="0" dirty="0">
                <a:latin typeface="Arial" panose="020B0604020202020204" pitchFamily="34" charset="0"/>
              </a:rPr>
              <a:t> are two types of imports into the DPAT.  The first import available is the same extract file used to upload into the CWB.  Since this file is created before CWB bonus deliberations, it will only contain data on element and objective ratings.  The second import available is the export file from the CWB, after bonus deliberations.  The second option is the same file that you uploaded back into DCPDS to pay bonuses.  These imports will assist with Pay Pool Performance Review Authority reviews.  Please note that you cannot upload from one DPAT tool to another DPAT tool.  </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65231D0-B5C8-4C53-8AA8-179E26F58158}" type="slidenum">
              <a:rPr lang="en-US" altLang="en-US" sz="1200" b="0" smtClean="0"/>
              <a:pPr/>
              <a:t>2</a:t>
            </a:fld>
            <a:endParaRPr lang="en-US" alt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8E3D6610-5BF3-4FE3-A3C0-8CDB90D016FA}" type="slidenum">
              <a:rPr lang="en-US" altLang="en-US" sz="1200" b="0" smtClean="0">
                <a:solidFill>
                  <a:srgbClr val="000000"/>
                </a:solidFill>
              </a:rPr>
              <a:pPr/>
              <a:t>3</a:t>
            </a:fld>
            <a:endParaRPr lang="en-US" altLang="en-US" sz="1200" b="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graphic represents</a:t>
            </a:r>
            <a:r>
              <a:rPr lang="en-US" altLang="en-US" baseline="0" dirty="0">
                <a:latin typeface="Arial" panose="020B0604020202020204" pitchFamily="34" charset="0"/>
              </a:rPr>
              <a:t> the two different ways you can import files into the DPAT.</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shows the steps the Pay Pool Administrators take to request the Command-level</a:t>
            </a:r>
            <a:r>
              <a:rPr lang="en-US" altLang="en-US" baseline="0" dirty="0">
                <a:latin typeface="Arial" panose="020B0604020202020204" pitchFamily="34" charset="0"/>
              </a:rPr>
              <a:t> extract files from DCPDS.  </a:t>
            </a:r>
            <a:r>
              <a:rPr lang="en-US" altLang="en-US" dirty="0">
                <a:latin typeface="Arial" panose="020B0604020202020204" pitchFamily="34" charset="0"/>
              </a:rPr>
              <a:t>This option is used when extracting data for multiple</a:t>
            </a:r>
            <a:r>
              <a:rPr lang="en-US" altLang="en-US" baseline="0" dirty="0">
                <a:latin typeface="Arial" panose="020B0604020202020204" pitchFamily="34" charset="0"/>
              </a:rPr>
              <a:t> pay pools, when there is one Pay Pool Administrator within an Agency Group.  For instance, this could be used by a Pay Pool Administrator to pull an extract for all pay pools within Space Command.  </a:t>
            </a:r>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1CCA5ADB-C2E5-452E-B37C-E7009D9D44EC}" type="slidenum">
              <a:rPr lang="en-US" altLang="en-US" sz="1200" b="0" smtClean="0"/>
              <a:pPr/>
              <a:t>4</a:t>
            </a:fld>
            <a:endParaRPr lang="en-US"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p:txBody>
          <a:bodyPr/>
          <a:lstStyle/>
          <a:p>
            <a:pPr>
              <a:spcBef>
                <a:spcPct val="50000"/>
              </a:spcBef>
              <a:defRPr/>
            </a:pPr>
            <a:r>
              <a:rPr lang="en-US" dirty="0">
                <a:solidFill>
                  <a:srgbClr val="000000"/>
                </a:solidFill>
              </a:rPr>
              <a:t>Select import type:</a:t>
            </a:r>
          </a:p>
          <a:p>
            <a:pPr marL="245009" indent="-245009">
              <a:spcBef>
                <a:spcPct val="50000"/>
              </a:spcBef>
              <a:buFont typeface="Arial" pitchFamily="34" charset="0"/>
              <a:buChar char="•"/>
              <a:defRPr/>
            </a:pPr>
            <a:r>
              <a:rPr lang="en-US" dirty="0">
                <a:solidFill>
                  <a:srgbClr val="000000"/>
                </a:solidFill>
              </a:rPr>
              <a:t>From CWB:  AFTER Pay Pool Panel Meeting</a:t>
            </a:r>
          </a:p>
          <a:p>
            <a:pPr marL="245009" indent="-245009">
              <a:spcBef>
                <a:spcPct val="50000"/>
              </a:spcBef>
              <a:buFont typeface="Arial" pitchFamily="34" charset="0"/>
              <a:buChar char="•"/>
              <a:defRPr/>
            </a:pPr>
            <a:r>
              <a:rPr lang="en-US" dirty="0">
                <a:solidFill>
                  <a:srgbClr val="000000"/>
                </a:solidFill>
              </a:rPr>
              <a:t>From DCPDS: BEFORE Pay Pool Panel Meeting</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D11FE580-068B-4BCD-BC1C-6BD0F6CF532A}"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Choose which files to import and click the arrow in the middle of the box.  Move the order of the pay pool files up or down – this will affect how they display on charts.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FDF61647-6D99-4F29-87F2-88C310BE7F47}"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Customize button lets you give each pay pool an “Alias” that will display on charts and statistics, as well as reorder the pay pools and even delete pay pool data out of the DPAT.</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88D930CB-FE52-4976-BB13-6ED55D8B6D23}" type="slidenum">
              <a:rPr lang="en-US" altLang="en-US" sz="1200" b="0" smtClean="0"/>
              <a:pPr/>
              <a:t>7</a:t>
            </a:fld>
            <a:endParaRPr lang="en-US"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Performance Management Performance Review Authority or the Reviewing Official might want to view Element and Objective ratings in spreadsheet format.  If so, import the extract file from DCPDS directly into the DPAT.  Do not go through the CWB for this – element and objective data are lost in that process!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298E9ABB-3A83-4F55-A5E1-010C51A4310E}" type="slidenum">
              <a:rPr lang="en-US" altLang="en-US" sz="1200" b="0" smtClean="0"/>
              <a:pPr/>
              <a:t>8</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Wildcard stats button works the same as it does in CWB.  Wildcard values entered into CWB files are imported into the DPAT but header names are not.  Bottom of the Instructions page in DPAT shows which wildcard was most recently analyzed.</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7E7BBEED-1D24-41C1-A9FD-CB97F30FCFE8}" type="slidenum">
              <a:rPr lang="en-US" altLang="en-US" sz="1200" b="0" smtClean="0"/>
              <a:pPr/>
              <a:t>9</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52FA6BB-E151-476D-9EF0-4227CE9FACC7}" type="slidenum">
              <a:rPr lang="en-US" altLang="en-US"/>
              <a:pPr>
                <a:defRPr/>
              </a:pPr>
              <a:t>‹#›</a:t>
            </a:fld>
            <a:endParaRPr lang="en-US" altLang="en-US"/>
          </a:p>
        </p:txBody>
      </p:sp>
    </p:spTree>
    <p:extLst>
      <p:ext uri="{BB962C8B-B14F-4D97-AF65-F5344CB8AC3E}">
        <p14:creationId xmlns:p14="http://schemas.microsoft.com/office/powerpoint/2010/main" val="170670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05A33707-97E4-4EBC-A056-3B35D7EBF8CF}" type="slidenum">
              <a:rPr lang="en-US" altLang="en-US"/>
              <a:pPr>
                <a:defRPr/>
              </a:pPr>
              <a:t>‹#›</a:t>
            </a:fld>
            <a:endParaRPr lang="en-US" altLang="en-US"/>
          </a:p>
        </p:txBody>
      </p:sp>
    </p:spTree>
    <p:extLst>
      <p:ext uri="{BB962C8B-B14F-4D97-AF65-F5344CB8AC3E}">
        <p14:creationId xmlns:p14="http://schemas.microsoft.com/office/powerpoint/2010/main" val="186953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C1FED56-05F9-4DF1-AD28-5864A984BC8A}" type="slidenum">
              <a:rPr lang="en-US" altLang="en-US"/>
              <a:pPr>
                <a:defRPr/>
              </a:pPr>
              <a:t>‹#›</a:t>
            </a:fld>
            <a:endParaRPr lang="en-US" altLang="en-US"/>
          </a:p>
        </p:txBody>
      </p:sp>
    </p:spTree>
    <p:extLst>
      <p:ext uri="{BB962C8B-B14F-4D97-AF65-F5344CB8AC3E}">
        <p14:creationId xmlns:p14="http://schemas.microsoft.com/office/powerpoint/2010/main" val="270049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6691017-8677-46D6-86BE-4611BF34A517}" type="slidenum">
              <a:rPr lang="en-US" altLang="en-US"/>
              <a:pPr>
                <a:defRPr/>
              </a:pPr>
              <a:t>‹#›</a:t>
            </a:fld>
            <a:endParaRPr lang="en-US" altLang="en-US"/>
          </a:p>
        </p:txBody>
      </p:sp>
    </p:spTree>
    <p:extLst>
      <p:ext uri="{BB962C8B-B14F-4D97-AF65-F5344CB8AC3E}">
        <p14:creationId xmlns:p14="http://schemas.microsoft.com/office/powerpoint/2010/main" val="353787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7F64B29-B9CD-4046-8864-9577B28453AA}" type="slidenum">
              <a:rPr lang="en-US" altLang="en-US"/>
              <a:pPr>
                <a:defRPr/>
              </a:pPr>
              <a:t>‹#›</a:t>
            </a:fld>
            <a:endParaRPr lang="en-US" altLang="en-US"/>
          </a:p>
        </p:txBody>
      </p:sp>
    </p:spTree>
    <p:extLst>
      <p:ext uri="{BB962C8B-B14F-4D97-AF65-F5344CB8AC3E}">
        <p14:creationId xmlns:p14="http://schemas.microsoft.com/office/powerpoint/2010/main" val="187092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AF2E57A0-AB72-407B-8491-8E250CD16BE5}" type="slidenum">
              <a:rPr lang="en-US" altLang="en-US"/>
              <a:pPr>
                <a:defRPr/>
              </a:pPr>
              <a:t>‹#›</a:t>
            </a:fld>
            <a:endParaRPr lang="en-US" altLang="en-US"/>
          </a:p>
        </p:txBody>
      </p:sp>
    </p:spTree>
    <p:extLst>
      <p:ext uri="{BB962C8B-B14F-4D97-AF65-F5344CB8AC3E}">
        <p14:creationId xmlns:p14="http://schemas.microsoft.com/office/powerpoint/2010/main" val="228328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DA5F732-8E34-4F4C-810E-199143CA0E53}" type="slidenum">
              <a:rPr lang="en-US" altLang="en-US"/>
              <a:pPr>
                <a:defRPr/>
              </a:pPr>
              <a:t>‹#›</a:t>
            </a:fld>
            <a:endParaRPr lang="en-US" altLang="en-US"/>
          </a:p>
        </p:txBody>
      </p:sp>
    </p:spTree>
    <p:extLst>
      <p:ext uri="{BB962C8B-B14F-4D97-AF65-F5344CB8AC3E}">
        <p14:creationId xmlns:p14="http://schemas.microsoft.com/office/powerpoint/2010/main" val="335846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C3DCF0D-0CAD-4D57-8C65-E3F0DDE00E42}" type="slidenum">
              <a:rPr lang="en-US" altLang="en-US"/>
              <a:pPr>
                <a:defRPr/>
              </a:pPr>
              <a:t>‹#›</a:t>
            </a:fld>
            <a:endParaRPr lang="en-US" altLang="en-US"/>
          </a:p>
        </p:txBody>
      </p:sp>
    </p:spTree>
    <p:extLst>
      <p:ext uri="{BB962C8B-B14F-4D97-AF65-F5344CB8AC3E}">
        <p14:creationId xmlns:p14="http://schemas.microsoft.com/office/powerpoint/2010/main" val="24402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299F113-A5D6-438B-8324-028572FB82F2}" type="slidenum">
              <a:rPr lang="en-US" altLang="en-US"/>
              <a:pPr>
                <a:defRPr/>
              </a:pPr>
              <a:t>‹#›</a:t>
            </a:fld>
            <a:endParaRPr lang="en-US" altLang="en-US"/>
          </a:p>
        </p:txBody>
      </p:sp>
    </p:spTree>
    <p:extLst>
      <p:ext uri="{BB962C8B-B14F-4D97-AF65-F5344CB8AC3E}">
        <p14:creationId xmlns:p14="http://schemas.microsoft.com/office/powerpoint/2010/main" val="18279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789AC87-2E9D-41DB-8870-22DB8B355B5F}" type="slidenum">
              <a:rPr lang="en-US" altLang="en-US"/>
              <a:pPr>
                <a:defRPr/>
              </a:pPr>
              <a:t>‹#›</a:t>
            </a:fld>
            <a:endParaRPr lang="en-US" altLang="en-US"/>
          </a:p>
        </p:txBody>
      </p:sp>
    </p:spTree>
    <p:extLst>
      <p:ext uri="{BB962C8B-B14F-4D97-AF65-F5344CB8AC3E}">
        <p14:creationId xmlns:p14="http://schemas.microsoft.com/office/powerpoint/2010/main" val="163927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13EDB11-9884-428A-8F81-7C42447CF342}" type="slidenum">
              <a:rPr lang="en-US" altLang="en-US"/>
              <a:pPr>
                <a:defRPr/>
              </a:pPr>
              <a:t>‹#›</a:t>
            </a:fld>
            <a:endParaRPr lang="en-US" altLang="en-US"/>
          </a:p>
        </p:txBody>
      </p:sp>
    </p:spTree>
    <p:extLst>
      <p:ext uri="{BB962C8B-B14F-4D97-AF65-F5344CB8AC3E}">
        <p14:creationId xmlns:p14="http://schemas.microsoft.com/office/powerpoint/2010/main" val="158592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C11C9B7-E37B-4B21-A822-91B4F1D5E6C4}" type="slidenum">
              <a:rPr lang="en-US" altLang="en-US"/>
              <a:pPr>
                <a:defRPr/>
              </a:pPr>
              <a:t>‹#›</a:t>
            </a:fld>
            <a:endParaRPr lang="en-US" altLang="en-US"/>
          </a:p>
        </p:txBody>
      </p:sp>
    </p:spTree>
    <p:extLst>
      <p:ext uri="{BB962C8B-B14F-4D97-AF65-F5344CB8AC3E}">
        <p14:creationId xmlns:p14="http://schemas.microsoft.com/office/powerpoint/2010/main" val="108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8A9AF836-9C3F-4B46-8A40-465E015670CF}" type="slidenum">
              <a:rPr lang="en-US" altLang="en-US"/>
              <a:pPr>
                <a:defRPr/>
              </a:pPr>
              <a:t>‹#›</a:t>
            </a:fld>
            <a:endParaRPr lang="en-US" altLang="en-US"/>
          </a:p>
        </p:txBody>
      </p:sp>
    </p:spTree>
    <p:extLst>
      <p:ext uri="{BB962C8B-B14F-4D97-AF65-F5344CB8AC3E}">
        <p14:creationId xmlns:p14="http://schemas.microsoft.com/office/powerpoint/2010/main" val="90575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16BB554D-782F-4B96-A378-620559AACD63}" type="slidenum">
              <a:rPr lang="en-US" altLang="en-US"/>
              <a:pPr>
                <a:defRPr/>
              </a:pPr>
              <a:t>‹#›</a:t>
            </a:fld>
            <a:endParaRPr lang="en-US" altLang="en-US"/>
          </a:p>
        </p:txBody>
      </p:sp>
      <p:pic>
        <p:nvPicPr>
          <p:cNvPr id="1029" name="Picture 22" descr="DCIPS_blue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09650" y="3233738"/>
            <a:ext cx="72072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lnSpc>
                <a:spcPct val="90000"/>
              </a:lnSpc>
            </a:pPr>
            <a:r>
              <a:rPr lang="en-US" altLang="en-US" sz="4800">
                <a:solidFill>
                  <a:srgbClr val="002060"/>
                </a:solidFill>
              </a:rPr>
              <a:t>DCIPS Payout Analysis Tool (DPAT)</a:t>
            </a:r>
          </a:p>
        </p:txBody>
      </p:sp>
      <p:pic>
        <p:nvPicPr>
          <p:cNvPr id="3" name="Audio 2">
            <a:hlinkClick r:id="" action="ppaction://media"/>
            <a:extLst>
              <a:ext uri="{FF2B5EF4-FFF2-40B4-BE49-F238E27FC236}">
                <a16:creationId xmlns:a16="http://schemas.microsoft.com/office/drawing/2014/main" id="{5D259CE9-E02D-44CA-98C4-737CE6701D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201"/>
    </mc:Choice>
    <mc:Fallback xmlns="">
      <p:transition spd="slow" advTm="8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Display: View &amp; Sort Option</a:t>
            </a:r>
          </a:p>
        </p:txBody>
      </p:sp>
      <p:sp>
        <p:nvSpPr>
          <p:cNvPr id="22531"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35B06F1-6B9A-411A-9C3A-5BD23D2B44FE}" type="slidenum">
              <a:rPr lang="en-US" altLang="en-US" sz="1400" b="0" smtClean="0"/>
              <a:pPr/>
              <a:t>10</a:t>
            </a:fld>
            <a:endParaRPr lang="en-US" altLang="en-US" sz="1400" b="0"/>
          </a:p>
        </p:txBody>
      </p:sp>
      <p:pic>
        <p:nvPicPr>
          <p:cNvPr id="22532" name="Picture 1"/>
          <p:cNvPicPr>
            <a:picLocks noChangeAspect="1"/>
          </p:cNvPicPr>
          <p:nvPr/>
        </p:nvPicPr>
        <p:blipFill>
          <a:blip r:embed="rId5">
            <a:extLst>
              <a:ext uri="{28A0092B-C50C-407E-A947-70E740481C1C}">
                <a14:useLocalDpi xmlns:a14="http://schemas.microsoft.com/office/drawing/2010/main" val="0"/>
              </a:ext>
            </a:extLst>
          </a:blip>
          <a:srcRect l="262" t="5440" r="18158" b="5615"/>
          <a:stretch>
            <a:fillRect/>
          </a:stretch>
        </p:blipFill>
        <p:spPr bwMode="auto">
          <a:xfrm>
            <a:off x="160338" y="1322388"/>
            <a:ext cx="6769100"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57200" y="262255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Oval 5"/>
          <p:cNvSpPr/>
          <p:nvPr/>
        </p:nvSpPr>
        <p:spPr>
          <a:xfrm>
            <a:off x="1471613" y="632460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 name="Audio 1">
            <a:hlinkClick r:id="" action="ppaction://media"/>
            <a:extLst>
              <a:ext uri="{FF2B5EF4-FFF2-40B4-BE49-F238E27FC236}">
                <a16:creationId xmlns:a16="http://schemas.microsoft.com/office/drawing/2014/main" id="{AA344D1D-51B8-45A5-8BDF-CCDFF9D175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446"/>
    </mc:Choice>
    <mc:Fallback xmlns="">
      <p:transition spd="slow" advTm="23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Rating Distribution by Group</a:t>
            </a:r>
          </a:p>
        </p:txBody>
      </p:sp>
      <p:sp>
        <p:nvSpPr>
          <p:cNvPr id="24579" name="Slide Number Placeholder 4"/>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FB7B6C7-8E2F-4AD4-AF4B-DAEB666070E7}" type="slidenum">
              <a:rPr lang="en-US" altLang="en-US" sz="1400" b="0" smtClean="0"/>
              <a:pPr/>
              <a:t>11</a:t>
            </a:fld>
            <a:endParaRPr lang="en-US" altLang="en-US" sz="1400" b="0"/>
          </a:p>
        </p:txBody>
      </p:sp>
      <p:pic>
        <p:nvPicPr>
          <p:cNvPr id="24580" name="Picture 1"/>
          <p:cNvPicPr>
            <a:picLocks noChangeAspect="1"/>
          </p:cNvPicPr>
          <p:nvPr/>
        </p:nvPicPr>
        <p:blipFill>
          <a:blip r:embed="rId5">
            <a:extLst>
              <a:ext uri="{28A0092B-C50C-407E-A947-70E740481C1C}">
                <a14:useLocalDpi xmlns:a14="http://schemas.microsoft.com/office/drawing/2010/main" val="0"/>
              </a:ext>
            </a:extLst>
          </a:blip>
          <a:srcRect t="15749" r="36710" b="7542"/>
          <a:stretch>
            <a:fillRect/>
          </a:stretch>
        </p:blipFill>
        <p:spPr bwMode="auto">
          <a:xfrm>
            <a:off x="131763" y="1395413"/>
            <a:ext cx="5883275"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8"/>
          <p:cNvSpPr>
            <a:spLocks noChangeArrowheads="1"/>
          </p:cNvSpPr>
          <p:nvPr/>
        </p:nvSpPr>
        <p:spPr bwMode="auto">
          <a:xfrm>
            <a:off x="4572000" y="2527300"/>
            <a:ext cx="4419600" cy="2349500"/>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600" b="0">
                <a:solidFill>
                  <a:srgbClr val="FFFFFF"/>
                </a:solidFill>
              </a:rPr>
              <a:t>“Office” is located in Wildcard 1 in this example.  Using the Wildcard Stats button generates stats and charts by the wildcard of your choice for all relevant worksheets.</a:t>
            </a:r>
          </a:p>
          <a:p>
            <a:pPr eaLnBrk="1" hangingPunct="1"/>
            <a:endParaRPr lang="en-US" altLang="en-US" sz="1600" b="0">
              <a:solidFill>
                <a:srgbClr val="FFFFFF"/>
              </a:solidFill>
            </a:endParaRPr>
          </a:p>
          <a:p>
            <a:pPr eaLnBrk="1" hangingPunct="1"/>
            <a:r>
              <a:rPr lang="en-US" altLang="en-US" sz="1600" b="0">
                <a:solidFill>
                  <a:srgbClr val="FFFFFF"/>
                </a:solidFill>
              </a:rPr>
              <a:t>The Capture Charts button works the same as in the CWB.</a:t>
            </a:r>
          </a:p>
        </p:txBody>
      </p:sp>
      <p:sp>
        <p:nvSpPr>
          <p:cNvPr id="6" name="Oval 5"/>
          <p:cNvSpPr/>
          <p:nvPr/>
        </p:nvSpPr>
        <p:spPr>
          <a:xfrm>
            <a:off x="3073400" y="6405563"/>
            <a:ext cx="2016125" cy="420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4583" name="Picture 1"/>
          <p:cNvPicPr>
            <a:picLocks noChangeAspect="1"/>
          </p:cNvPicPr>
          <p:nvPr/>
        </p:nvPicPr>
        <p:blipFill>
          <a:blip r:embed="rId5">
            <a:extLst>
              <a:ext uri="{28A0092B-C50C-407E-A947-70E740481C1C}">
                <a14:useLocalDpi xmlns:a14="http://schemas.microsoft.com/office/drawing/2010/main" val="0"/>
              </a:ext>
            </a:extLst>
          </a:blip>
          <a:srcRect l="130" t="4675" r="-996" b="86351"/>
          <a:stretch>
            <a:fillRect/>
          </a:stretch>
        </p:blipFill>
        <p:spPr bwMode="auto">
          <a:xfrm>
            <a:off x="131763" y="1185863"/>
            <a:ext cx="8362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792913" y="1366838"/>
            <a:ext cx="2014537" cy="420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 name="Audio 1">
            <a:hlinkClick r:id="" action="ppaction://media"/>
            <a:extLst>
              <a:ext uri="{FF2B5EF4-FFF2-40B4-BE49-F238E27FC236}">
                <a16:creationId xmlns:a16="http://schemas.microsoft.com/office/drawing/2014/main" id="{19F2B4A7-408F-457E-83F1-23521648CC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742"/>
    </mc:Choice>
    <mc:Fallback xmlns="">
      <p:transition spd="slow" advTm="12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br>
              <a:rPr lang="en-US" altLang="en-US" sz="2400"/>
            </a:br>
            <a:r>
              <a:rPr lang="en-US" altLang="en-US"/>
              <a:t>Payout Statistics</a:t>
            </a:r>
          </a:p>
        </p:txBody>
      </p:sp>
      <p:pic>
        <p:nvPicPr>
          <p:cNvPr id="26627" name="Picture 1"/>
          <p:cNvPicPr>
            <a:picLocks noChangeAspect="1"/>
          </p:cNvPicPr>
          <p:nvPr/>
        </p:nvPicPr>
        <p:blipFill>
          <a:blip r:embed="rId5">
            <a:extLst>
              <a:ext uri="{28A0092B-C50C-407E-A947-70E740481C1C}">
                <a14:useLocalDpi xmlns:a14="http://schemas.microsoft.com/office/drawing/2010/main" val="0"/>
              </a:ext>
            </a:extLst>
          </a:blip>
          <a:srcRect t="4736" b="7368"/>
          <a:stretch>
            <a:fillRect/>
          </a:stretch>
        </p:blipFill>
        <p:spPr bwMode="auto">
          <a:xfrm>
            <a:off x="60325" y="1235075"/>
            <a:ext cx="8469313"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lide Number Placeholder 3"/>
          <p:cNvSpPr>
            <a:spLocks noGrp="1"/>
          </p:cNvSpPr>
          <p:nvPr>
            <p:ph type="sldNum" sz="quarter" idx="10"/>
          </p:nvPr>
        </p:nvSpPr>
        <p:spPr>
          <a:xfrm>
            <a:off x="6946900" y="6618288"/>
            <a:ext cx="2133600" cy="16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D6C066E-7EE3-458A-BB01-03BD9597896A}" type="slidenum">
              <a:rPr lang="en-US" altLang="en-US" sz="1000" b="0" smtClean="0">
                <a:solidFill>
                  <a:srgbClr val="000000"/>
                </a:solidFill>
              </a:rPr>
              <a:pPr/>
              <a:t>12</a:t>
            </a:fld>
            <a:endParaRPr lang="en-US" altLang="en-US" sz="1000" b="0">
              <a:solidFill>
                <a:srgbClr val="000000"/>
              </a:solidFill>
            </a:endParaRPr>
          </a:p>
        </p:txBody>
      </p:sp>
      <p:sp>
        <p:nvSpPr>
          <p:cNvPr id="26629" name="Text Box 4"/>
          <p:cNvSpPr txBox="1">
            <a:spLocks noChangeArrowheads="1"/>
          </p:cNvSpPr>
          <p:nvPr/>
        </p:nvSpPr>
        <p:spPr bwMode="auto">
          <a:xfrm>
            <a:off x="5130800" y="2686050"/>
            <a:ext cx="3802063" cy="3478213"/>
          </a:xfrm>
          <a:prstGeom prst="rect">
            <a:avLst/>
          </a:prstGeom>
          <a:solidFill>
            <a:srgbClr val="081D5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2000" b="0">
                <a:solidFill>
                  <a:schemeClr val="bg1"/>
                </a:solidFill>
              </a:rPr>
              <a:t>The Payout Statistics worksheet shows $ and % salary increase and bonus payouts by pay pool.</a:t>
            </a:r>
          </a:p>
          <a:p>
            <a:pPr eaLnBrk="1" hangingPunct="1">
              <a:spcBef>
                <a:spcPct val="50000"/>
              </a:spcBef>
            </a:pPr>
            <a:r>
              <a:rPr lang="en-US" altLang="en-US" sz="2000" b="0">
                <a:solidFill>
                  <a:schemeClr val="bg1"/>
                </a:solidFill>
              </a:rPr>
              <a:t>This allows the user to quickly generate summary payout statistics.</a:t>
            </a:r>
          </a:p>
          <a:p>
            <a:pPr eaLnBrk="1" hangingPunct="1">
              <a:spcBef>
                <a:spcPct val="50000"/>
              </a:spcBef>
            </a:pPr>
            <a:r>
              <a:rPr lang="en-US" altLang="en-US" sz="2000" b="0">
                <a:solidFill>
                  <a:schemeClr val="bg1"/>
                </a:solidFill>
              </a:rPr>
              <a:t>Clicking “non-NGA” in the import hides all salary increase information, which is not pertinent to your pay pools.</a:t>
            </a:r>
          </a:p>
        </p:txBody>
      </p:sp>
      <p:pic>
        <p:nvPicPr>
          <p:cNvPr id="3" name="Audio 2">
            <a:hlinkClick r:id="" action="ppaction://media"/>
            <a:extLst>
              <a:ext uri="{FF2B5EF4-FFF2-40B4-BE49-F238E27FC236}">
                <a16:creationId xmlns:a16="http://schemas.microsoft.com/office/drawing/2014/main" id="{018EF2AF-7ABF-41A0-8638-DD9965CF30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922"/>
    </mc:Choice>
    <mc:Fallback xmlns="">
      <p:transition spd="slow" advTm="23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381000"/>
            <a:ext cx="8153400" cy="762000"/>
          </a:xfrm>
        </p:spPr>
        <p:txBody>
          <a:bodyPr/>
          <a:lstStyle/>
          <a:p>
            <a:pPr eaLnBrk="1" hangingPunct="1"/>
            <a:r>
              <a:rPr lang="en-US" altLang="en-US" sz="3200">
                <a:solidFill>
                  <a:srgbClr val="002060"/>
                </a:solidFill>
              </a:rPr>
              <a:t>Bonus Stats by Group</a:t>
            </a:r>
          </a:p>
        </p:txBody>
      </p:sp>
      <p:sp>
        <p:nvSpPr>
          <p:cNvPr id="28675" name="Slide Number Placeholder 6"/>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A5DF8C5-6E94-4EDC-B2D2-D2EA235EF41F}" type="slidenum">
              <a:rPr lang="en-US" altLang="en-US" sz="1400" b="0" smtClean="0"/>
              <a:pPr/>
              <a:t>13</a:t>
            </a:fld>
            <a:endParaRPr lang="en-US" altLang="en-US" sz="1400" b="0"/>
          </a:p>
        </p:txBody>
      </p:sp>
      <p:pic>
        <p:nvPicPr>
          <p:cNvPr id="28676" name="Picture 1"/>
          <p:cNvPicPr>
            <a:picLocks noChangeAspect="1"/>
          </p:cNvPicPr>
          <p:nvPr/>
        </p:nvPicPr>
        <p:blipFill>
          <a:blip r:embed="rId5">
            <a:extLst>
              <a:ext uri="{28A0092B-C50C-407E-A947-70E740481C1C}">
                <a14:useLocalDpi xmlns:a14="http://schemas.microsoft.com/office/drawing/2010/main" val="0"/>
              </a:ext>
            </a:extLst>
          </a:blip>
          <a:srcRect t="4912" b="7368"/>
          <a:stretch>
            <a:fillRect/>
          </a:stretch>
        </p:blipFill>
        <p:spPr bwMode="auto">
          <a:xfrm>
            <a:off x="96838" y="1333500"/>
            <a:ext cx="8240712"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8"/>
          <p:cNvSpPr>
            <a:spLocks noChangeArrowheads="1"/>
          </p:cNvSpPr>
          <p:nvPr/>
        </p:nvSpPr>
        <p:spPr bwMode="auto">
          <a:xfrm>
            <a:off x="4652963" y="4911725"/>
            <a:ext cx="4419600" cy="1143000"/>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rgbClr val="FFFFFF"/>
                </a:solidFill>
              </a:rPr>
              <a:t>Bonus Statistics by Group worksheet shows </a:t>
            </a:r>
            <a:r>
              <a:rPr lang="en-US" altLang="en-US" sz="1400">
                <a:solidFill>
                  <a:schemeClr val="bg1"/>
                </a:solidFill>
              </a:rPr>
              <a:t>$ and % bonus payouts, and % receiving a bonus, by pay pool, wildcard, and other categories.</a:t>
            </a:r>
          </a:p>
        </p:txBody>
      </p:sp>
      <p:pic>
        <p:nvPicPr>
          <p:cNvPr id="2" name="Audio 1">
            <a:hlinkClick r:id="" action="ppaction://media"/>
            <a:extLst>
              <a:ext uri="{FF2B5EF4-FFF2-40B4-BE49-F238E27FC236}">
                <a16:creationId xmlns:a16="http://schemas.microsoft.com/office/drawing/2014/main" id="{635A8273-BC92-41F4-A5D8-20C079C514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291"/>
    </mc:Choice>
    <mc:Fallback xmlns="">
      <p:transition spd="slow" advTm="15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381000"/>
            <a:ext cx="8153400" cy="762000"/>
          </a:xfrm>
        </p:spPr>
        <p:txBody>
          <a:bodyPr/>
          <a:lstStyle/>
          <a:p>
            <a:pPr eaLnBrk="1" hangingPunct="1"/>
            <a:r>
              <a:rPr lang="en-US" altLang="en-US" sz="3200">
                <a:solidFill>
                  <a:srgbClr val="002060"/>
                </a:solidFill>
              </a:rPr>
              <a:t>Bonus Charts</a:t>
            </a:r>
          </a:p>
        </p:txBody>
      </p:sp>
      <p:pic>
        <p:nvPicPr>
          <p:cNvPr id="30723" name="Picture 1"/>
          <p:cNvPicPr>
            <a:picLocks noChangeAspect="1"/>
          </p:cNvPicPr>
          <p:nvPr/>
        </p:nvPicPr>
        <p:blipFill>
          <a:blip r:embed="rId5">
            <a:extLst>
              <a:ext uri="{28A0092B-C50C-407E-A947-70E740481C1C}">
                <a14:useLocalDpi xmlns:a14="http://schemas.microsoft.com/office/drawing/2010/main" val="0"/>
              </a:ext>
            </a:extLst>
          </a:blip>
          <a:srcRect t="4736" b="7719"/>
          <a:stretch>
            <a:fillRect/>
          </a:stretch>
        </p:blipFill>
        <p:spPr bwMode="auto">
          <a:xfrm>
            <a:off x="157163" y="1300163"/>
            <a:ext cx="8256587"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AutoShape 8"/>
          <p:cNvSpPr>
            <a:spLocks noChangeArrowheads="1"/>
          </p:cNvSpPr>
          <p:nvPr/>
        </p:nvSpPr>
        <p:spPr bwMode="auto">
          <a:xfrm>
            <a:off x="5570538" y="3381375"/>
            <a:ext cx="3438525" cy="2590800"/>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600" b="0">
                <a:solidFill>
                  <a:srgbClr val="FFFFFF"/>
                </a:solidFill>
              </a:rPr>
              <a:t>Bonus Charts by Group show the “pictures” to go with the “numbers” on the Bonus Stats by Group worksheet.</a:t>
            </a:r>
          </a:p>
          <a:p>
            <a:pPr eaLnBrk="1" hangingPunct="1"/>
            <a:endParaRPr lang="en-US" altLang="en-US" sz="1600" b="0">
              <a:solidFill>
                <a:srgbClr val="FFFFFF"/>
              </a:solidFill>
            </a:endParaRPr>
          </a:p>
          <a:p>
            <a:pPr eaLnBrk="1" hangingPunct="1"/>
            <a:r>
              <a:rPr lang="en-US" altLang="en-US" sz="1600" b="0">
                <a:solidFill>
                  <a:srgbClr val="FFFFFF"/>
                </a:solidFill>
              </a:rPr>
              <a:t>Bonus Charts displays histograms and scatter plots of bonus payouts across pay pools, including the new Bonus $ distribution chart.</a:t>
            </a:r>
          </a:p>
        </p:txBody>
      </p:sp>
      <p:sp>
        <p:nvSpPr>
          <p:cNvPr id="30725" name="Slide Number Placeholder 4"/>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959357-8BCD-45AA-8D93-0E77A5FDE4CE}" type="slidenum">
              <a:rPr lang="en-US" altLang="en-US" sz="1400" b="0" smtClean="0"/>
              <a:pPr/>
              <a:t>14</a:t>
            </a:fld>
            <a:endParaRPr lang="en-US" altLang="en-US" sz="1400" b="0"/>
          </a:p>
        </p:txBody>
      </p:sp>
      <p:pic>
        <p:nvPicPr>
          <p:cNvPr id="3" name="Audio 2">
            <a:hlinkClick r:id="" action="ppaction://media"/>
            <a:extLst>
              <a:ext uri="{FF2B5EF4-FFF2-40B4-BE49-F238E27FC236}">
                <a16:creationId xmlns:a16="http://schemas.microsoft.com/office/drawing/2014/main" id="{20747831-8135-4A7F-945C-244B5D5D5E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382"/>
    </mc:Choice>
    <mc:Fallback xmlns="">
      <p:transition spd="slow" advTm="19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381000"/>
            <a:ext cx="8153400" cy="762000"/>
          </a:xfrm>
        </p:spPr>
        <p:txBody>
          <a:bodyPr/>
          <a:lstStyle/>
          <a:p>
            <a:pPr eaLnBrk="1" hangingPunct="1"/>
            <a:r>
              <a:rPr lang="en-US" altLang="en-US" sz="4000">
                <a:solidFill>
                  <a:srgbClr val="002060"/>
                </a:solidFill>
              </a:rPr>
              <a:t>References</a:t>
            </a:r>
          </a:p>
        </p:txBody>
      </p:sp>
      <p:sp>
        <p:nvSpPr>
          <p:cNvPr id="217091" name="Rectangle 3"/>
          <p:cNvSpPr>
            <a:spLocks noChangeArrowheads="1"/>
          </p:cNvSpPr>
          <p:nvPr/>
        </p:nvSpPr>
        <p:spPr bwMode="auto">
          <a:xfrm>
            <a:off x="571500" y="1581150"/>
            <a:ext cx="81153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nSpc>
                <a:spcPct val="80000"/>
              </a:lnSpc>
              <a:spcBef>
                <a:spcPct val="20000"/>
              </a:spcBef>
              <a:buFontTx/>
              <a:buChar char="•"/>
              <a:defRPr/>
            </a:pPr>
            <a:r>
              <a:rPr lang="en-US" altLang="en-US" b="0" dirty="0">
                <a:solidFill>
                  <a:srgbClr val="002060"/>
                </a:solidFill>
              </a:rPr>
              <a:t>Get the User Guides for CWB, DPAT, and Extract Creation Tool from your component DCIPS POC.</a:t>
            </a:r>
          </a:p>
          <a:p>
            <a:pPr>
              <a:lnSpc>
                <a:spcPct val="80000"/>
              </a:lnSpc>
              <a:spcBef>
                <a:spcPct val="20000"/>
              </a:spcBef>
              <a:buFontTx/>
              <a:buChar char="•"/>
              <a:defRPr/>
            </a:pPr>
            <a:endParaRPr lang="en-US" altLang="en-US" b="0" dirty="0">
              <a:solidFill>
                <a:srgbClr val="002060"/>
              </a:solidFill>
            </a:endParaRPr>
          </a:p>
          <a:p>
            <a:pPr>
              <a:lnSpc>
                <a:spcPct val="80000"/>
              </a:lnSpc>
              <a:spcBef>
                <a:spcPct val="20000"/>
              </a:spcBef>
              <a:buFontTx/>
              <a:buChar char="•"/>
              <a:defRPr/>
            </a:pPr>
            <a:r>
              <a:rPr lang="en-US" altLang="en-US" b="0" dirty="0">
                <a:solidFill>
                  <a:srgbClr val="002060"/>
                </a:solidFill>
              </a:rPr>
              <a:t>DCIPS CWB Extract &amp; Upload-Payout Processes User Guide covers common error messages and what to do about them.</a:t>
            </a:r>
          </a:p>
          <a:p>
            <a:pPr marL="0" indent="0">
              <a:lnSpc>
                <a:spcPct val="80000"/>
              </a:lnSpc>
              <a:spcBef>
                <a:spcPct val="20000"/>
              </a:spcBef>
              <a:defRPr/>
            </a:pPr>
            <a:endParaRPr lang="en-US" altLang="en-US" b="0" dirty="0">
              <a:solidFill>
                <a:srgbClr val="002060"/>
              </a:solidFill>
            </a:endParaRPr>
          </a:p>
          <a:p>
            <a:pPr>
              <a:lnSpc>
                <a:spcPct val="80000"/>
              </a:lnSpc>
              <a:spcBef>
                <a:spcPct val="20000"/>
              </a:spcBef>
              <a:buFontTx/>
              <a:buChar char="•"/>
              <a:defRPr/>
            </a:pPr>
            <a:r>
              <a:rPr lang="en-US" altLang="en-US" b="0" dirty="0">
                <a:solidFill>
                  <a:srgbClr val="002060"/>
                </a:solidFill>
              </a:rPr>
              <a:t>Your component, command, and pay pool should have their own guidance documents and business rules. Please read them!!</a:t>
            </a:r>
          </a:p>
        </p:txBody>
      </p:sp>
      <p:sp>
        <p:nvSpPr>
          <p:cNvPr id="32772"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8BD92F1-5480-4490-B256-7733B9C4B042}" type="slidenum">
              <a:rPr lang="en-US" altLang="en-US" sz="1400" b="0" smtClean="0"/>
              <a:pPr/>
              <a:t>15</a:t>
            </a:fld>
            <a:endParaRPr lang="en-US" altLang="en-US" sz="1400" b="0"/>
          </a:p>
        </p:txBody>
      </p:sp>
      <p:pic>
        <p:nvPicPr>
          <p:cNvPr id="2" name="Audio 1">
            <a:hlinkClick r:id="" action="ppaction://media"/>
            <a:extLst>
              <a:ext uri="{FF2B5EF4-FFF2-40B4-BE49-F238E27FC236}">
                <a16:creationId xmlns:a16="http://schemas.microsoft.com/office/drawing/2014/main" id="{3F84D9E6-1340-4144-80F5-768A3C80FA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523"/>
    </mc:Choice>
    <mc:Fallback xmlns="">
      <p:transition spd="slow" advTm="25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sz="1000" b="0"/>
          </a:p>
          <a:p>
            <a:endParaRPr lang="en-US" altLang="en-US" sz="1000" b="0"/>
          </a:p>
          <a:p>
            <a:fld id="{836B18C8-40BB-4149-B9A7-08D8303992A3}" type="slidenum">
              <a:rPr lang="en-US" altLang="en-US" sz="1000" b="0" smtClean="0"/>
              <a:pPr/>
              <a:t>16</a:t>
            </a:fld>
            <a:endParaRPr lang="en-US" altLang="en-US" sz="1000" b="0"/>
          </a:p>
        </p:txBody>
      </p:sp>
      <p:sp>
        <p:nvSpPr>
          <p:cNvPr id="34819" name="Rectangle 3"/>
          <p:cNvSpPr>
            <a:spLocks noGrp="1" noChangeArrowheads="1"/>
          </p:cNvSpPr>
          <p:nvPr>
            <p:ph type="title"/>
          </p:nvPr>
        </p:nvSpPr>
        <p:spPr/>
        <p:txBody>
          <a:bodyPr/>
          <a:lstStyle/>
          <a:p>
            <a:r>
              <a:rPr lang="en-US" altLang="en-US"/>
              <a:t>Point of Contact</a:t>
            </a:r>
          </a:p>
        </p:txBody>
      </p:sp>
      <p:sp>
        <p:nvSpPr>
          <p:cNvPr id="34820" name="Rectangle 5"/>
          <p:cNvSpPr>
            <a:spLocks noChangeArrowheads="1"/>
          </p:cNvSpPr>
          <p:nvPr/>
        </p:nvSpPr>
        <p:spPr bwMode="auto">
          <a:xfrm>
            <a:off x="1419225" y="5397500"/>
            <a:ext cx="67341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rgbClr val="002060"/>
                </a:solidFill>
              </a:rPr>
              <a:t>Contact Information:</a:t>
            </a:r>
          </a:p>
          <a:p>
            <a:pPr algn="ctr"/>
            <a:r>
              <a:rPr lang="en-US" altLang="en-US">
                <a:solidFill>
                  <a:srgbClr val="002060"/>
                </a:solidFill>
              </a:rPr>
              <a:t> Phone number:  703-692-3706</a:t>
            </a:r>
          </a:p>
          <a:p>
            <a:pPr algn="ctr"/>
            <a:r>
              <a:rPr lang="en-US" altLang="en-US">
                <a:solidFill>
                  <a:srgbClr val="002060"/>
                </a:solidFill>
              </a:rPr>
              <a:t>Email:  Olufemi.o.adebiyi.ctr@mail.mil</a:t>
            </a:r>
          </a:p>
        </p:txBody>
      </p:sp>
      <p:sp>
        <p:nvSpPr>
          <p:cNvPr id="7" name="Rectangle 3"/>
          <p:cNvSpPr>
            <a:spLocks noChangeArrowheads="1"/>
          </p:cNvSpPr>
          <p:nvPr/>
        </p:nvSpPr>
        <p:spPr bwMode="auto">
          <a:xfrm>
            <a:off x="571500" y="1581150"/>
            <a:ext cx="8128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indent="0">
              <a:lnSpc>
                <a:spcPct val="80000"/>
              </a:lnSpc>
              <a:spcBef>
                <a:spcPct val="20000"/>
              </a:spcBef>
              <a:defRPr/>
            </a:pPr>
            <a:r>
              <a:rPr lang="en-US" altLang="en-US" b="0" dirty="0">
                <a:solidFill>
                  <a:srgbClr val="002060"/>
                </a:solidFill>
              </a:rPr>
              <a:t>Remember to read the following guides and practice using the CWB Tool with the DCIPS CWB test data:</a:t>
            </a:r>
          </a:p>
          <a:p>
            <a:pPr marL="0" indent="0">
              <a:lnSpc>
                <a:spcPct val="80000"/>
              </a:lnSpc>
              <a:spcBef>
                <a:spcPct val="20000"/>
              </a:spcBef>
              <a:defRPr/>
            </a:pPr>
            <a:endParaRPr lang="en-US" altLang="en-US" b="0" dirty="0">
              <a:solidFill>
                <a:srgbClr val="002060"/>
              </a:solidFill>
            </a:endParaRPr>
          </a:p>
          <a:p>
            <a:pPr>
              <a:lnSpc>
                <a:spcPct val="80000"/>
              </a:lnSpc>
              <a:spcBef>
                <a:spcPct val="20000"/>
              </a:spcBef>
              <a:buFontTx/>
              <a:buChar char="•"/>
              <a:defRPr/>
            </a:pPr>
            <a:r>
              <a:rPr lang="en-US" b="0" dirty="0">
                <a:solidFill>
                  <a:srgbClr val="002060"/>
                </a:solidFill>
              </a:rPr>
              <a:t>DCIPS CWB Extract &amp; Upload-Payout Processes User Guide</a:t>
            </a:r>
          </a:p>
          <a:p>
            <a:pPr>
              <a:lnSpc>
                <a:spcPct val="80000"/>
              </a:lnSpc>
              <a:spcBef>
                <a:spcPct val="20000"/>
              </a:spcBef>
              <a:buFontTx/>
              <a:buChar char="•"/>
              <a:defRPr/>
            </a:pPr>
            <a:endParaRPr lang="en-US" b="0" dirty="0">
              <a:solidFill>
                <a:srgbClr val="002060"/>
              </a:solidFill>
            </a:endParaRPr>
          </a:p>
          <a:p>
            <a:pPr>
              <a:lnSpc>
                <a:spcPct val="80000"/>
              </a:lnSpc>
              <a:spcBef>
                <a:spcPct val="20000"/>
              </a:spcBef>
              <a:buFontTx/>
              <a:buChar char="•"/>
              <a:defRPr/>
            </a:pPr>
            <a:r>
              <a:rPr lang="en-US" b="0" dirty="0">
                <a:solidFill>
                  <a:srgbClr val="002060"/>
                </a:solidFill>
              </a:rPr>
              <a:t>DCIPS CWB User Guide</a:t>
            </a:r>
          </a:p>
          <a:p>
            <a:pPr>
              <a:lnSpc>
                <a:spcPct val="80000"/>
              </a:lnSpc>
              <a:spcBef>
                <a:spcPct val="20000"/>
              </a:spcBef>
              <a:buFontTx/>
              <a:buChar char="•"/>
              <a:defRPr/>
            </a:pPr>
            <a:endParaRPr lang="en-US" altLang="en-US" b="0" dirty="0">
              <a:solidFill>
                <a:srgbClr val="002060"/>
              </a:solidFill>
            </a:endParaRPr>
          </a:p>
          <a:p>
            <a:pPr>
              <a:lnSpc>
                <a:spcPct val="80000"/>
              </a:lnSpc>
              <a:spcBef>
                <a:spcPct val="20000"/>
              </a:spcBef>
              <a:buFontTx/>
              <a:buChar char="•"/>
              <a:defRPr/>
            </a:pPr>
            <a:r>
              <a:rPr lang="en-US" b="0" dirty="0">
                <a:solidFill>
                  <a:srgbClr val="002060"/>
                </a:solidFill>
              </a:rPr>
              <a:t>DCIPS DPAT User Guide</a:t>
            </a:r>
            <a:r>
              <a:rPr lang="en-US" altLang="en-US" b="0" dirty="0">
                <a:solidFill>
                  <a:srgbClr val="002060"/>
                </a:solidFill>
              </a:rPr>
              <a:t> </a:t>
            </a:r>
          </a:p>
        </p:txBody>
      </p:sp>
      <p:pic>
        <p:nvPicPr>
          <p:cNvPr id="4" name="Audio 3">
            <a:hlinkClick r:id="" action="ppaction://media"/>
            <a:extLst>
              <a:ext uri="{FF2B5EF4-FFF2-40B4-BE49-F238E27FC236}">
                <a16:creationId xmlns:a16="http://schemas.microsoft.com/office/drawing/2014/main" id="{6031514A-E5AE-4D73-AED5-BD7D91DC09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914"/>
    </mc:Choice>
    <mc:Fallback xmlns="">
      <p:transition spd="slow" advTm="24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Using the DPAT</a:t>
            </a:r>
          </a:p>
        </p:txBody>
      </p:sp>
      <p:sp>
        <p:nvSpPr>
          <p:cNvPr id="6147"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458162E-8FEE-4851-91F1-69EA54BB2A79}" type="slidenum">
              <a:rPr lang="en-US" altLang="en-US" sz="1400" b="0" smtClean="0"/>
              <a:pPr/>
              <a:t>2</a:t>
            </a:fld>
            <a:endParaRPr lang="en-US" altLang="en-US" sz="1400" b="0"/>
          </a:p>
        </p:txBody>
      </p:sp>
      <p:sp>
        <p:nvSpPr>
          <p:cNvPr id="7" name="Rectangle 3"/>
          <p:cNvSpPr txBox="1">
            <a:spLocks noChangeArrowheads="1"/>
          </p:cNvSpPr>
          <p:nvPr/>
        </p:nvSpPr>
        <p:spPr bwMode="auto">
          <a:xfrm>
            <a:off x="109538" y="1249363"/>
            <a:ext cx="8848725" cy="5524500"/>
          </a:xfrm>
          <a:prstGeom prst="rect">
            <a:avLst/>
          </a:prstGeom>
          <a:noFill/>
          <a:ln w="9525">
            <a:noFill/>
            <a:miter lim="800000"/>
            <a:headEnd/>
            <a:tailEnd/>
          </a:ln>
        </p:spPr>
        <p:txBody>
          <a:bodyPr/>
          <a:lstStyle/>
          <a:p>
            <a:pPr marL="280988" indent="-280988">
              <a:spcBef>
                <a:spcPct val="20000"/>
              </a:spcBef>
              <a:buSzPct val="90000"/>
              <a:buFont typeface="Wingdings" pitchFamily="2" charset="2"/>
              <a:buNone/>
              <a:defRPr/>
            </a:pPr>
            <a:r>
              <a:rPr lang="en-US" kern="0" dirty="0">
                <a:solidFill>
                  <a:srgbClr val="081D54"/>
                </a:solidFill>
                <a:latin typeface="Arial"/>
              </a:rPr>
              <a:t>Two types of Imports into the DPAT</a:t>
            </a:r>
          </a:p>
          <a:p>
            <a:pPr marL="280988" indent="-280988">
              <a:spcBef>
                <a:spcPct val="20000"/>
              </a:spcBef>
              <a:buSzPct val="90000"/>
              <a:buFont typeface="Wingdings" pitchFamily="2" charset="2"/>
              <a:buNone/>
              <a:defRPr/>
            </a:pPr>
            <a:endParaRPr lang="en-US" sz="1400" kern="0" dirty="0">
              <a:solidFill>
                <a:srgbClr val="081D54"/>
              </a:solidFill>
              <a:latin typeface="Arial"/>
            </a:endParaRPr>
          </a:p>
          <a:p>
            <a:pPr marL="280988" indent="-280988">
              <a:spcBef>
                <a:spcPct val="20000"/>
              </a:spcBef>
              <a:buSzPct val="90000"/>
              <a:buFont typeface="Wingdings" pitchFamily="2" charset="2"/>
              <a:buChar char="q"/>
              <a:defRPr/>
            </a:pPr>
            <a:r>
              <a:rPr lang="en-US" kern="0" dirty="0">
                <a:solidFill>
                  <a:srgbClr val="081D54"/>
                </a:solidFill>
                <a:latin typeface="Arial"/>
              </a:rPr>
              <a:t>Directly from the DCPDS extract</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One pay pool – use the same extract file as the CWB uses</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Multiple pay pools – use “Command Extract” in DCPDS</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Both options have only ratings information, including element and objective ratings</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Used for Reviewing Official or PM PRA review</a:t>
            </a:r>
          </a:p>
          <a:p>
            <a:pPr marL="280988" indent="-280988">
              <a:spcBef>
                <a:spcPct val="20000"/>
              </a:spcBef>
              <a:buSzPct val="90000"/>
              <a:buFont typeface="Wingdings" pitchFamily="2" charset="2"/>
              <a:buChar char="q"/>
              <a:defRPr/>
            </a:pPr>
            <a:r>
              <a:rPr lang="en-US" kern="0" dirty="0">
                <a:solidFill>
                  <a:srgbClr val="081D54"/>
                </a:solidFill>
                <a:latin typeface="Arial"/>
              </a:rPr>
              <a:t>Results of the Pay Pool Panel meeting</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Export file from the CWB – same file you upload to DCPDS</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Directly from the CWB – automatically generates an export file</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Used for PP PRA review</a:t>
            </a:r>
          </a:p>
          <a:p>
            <a:pPr marL="633413" lvl="1" indent="-238125">
              <a:lnSpc>
                <a:spcPct val="90000"/>
              </a:lnSpc>
              <a:spcBef>
                <a:spcPct val="30000"/>
              </a:spcBef>
              <a:buFont typeface="Univers" pitchFamily="34" charset="0"/>
              <a:buChar char="-"/>
              <a:defRPr/>
            </a:pPr>
            <a:r>
              <a:rPr lang="en-US" sz="2200" b="0" kern="0" dirty="0">
                <a:solidFill>
                  <a:srgbClr val="081D54"/>
                </a:solidFill>
                <a:latin typeface="Arial"/>
              </a:rPr>
              <a:t>CANNOT import from one DPAT to another</a:t>
            </a:r>
          </a:p>
        </p:txBody>
      </p:sp>
      <p:pic>
        <p:nvPicPr>
          <p:cNvPr id="3" name="Audio 2">
            <a:hlinkClick r:id="" action="ppaction://media"/>
            <a:extLst>
              <a:ext uri="{FF2B5EF4-FFF2-40B4-BE49-F238E27FC236}">
                <a16:creationId xmlns:a16="http://schemas.microsoft.com/office/drawing/2014/main" id="{06F0E9F0-40C2-4EB1-B9E8-CCAAD65322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637"/>
    </mc:Choice>
    <mc:Fallback>
      <p:transition spd="slow" advTm="46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xfrm>
            <a:off x="6946900" y="6672263"/>
            <a:ext cx="2133600" cy="16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D93CDDD-2056-4943-9458-BA199C76B3FF}" type="slidenum">
              <a:rPr lang="en-US" altLang="en-US" sz="1000" b="0" smtClean="0">
                <a:solidFill>
                  <a:srgbClr val="000000"/>
                </a:solidFill>
              </a:rPr>
              <a:pPr/>
              <a:t>3</a:t>
            </a:fld>
            <a:endParaRPr lang="en-US" altLang="en-US" sz="1000" b="0">
              <a:solidFill>
                <a:srgbClr val="000000"/>
              </a:solidFill>
            </a:endParaRPr>
          </a:p>
        </p:txBody>
      </p:sp>
      <p:sp>
        <p:nvSpPr>
          <p:cNvPr id="8195" name="Rectangle 2"/>
          <p:cNvSpPr>
            <a:spLocks noGrp="1" noChangeArrowheads="1"/>
          </p:cNvSpPr>
          <p:nvPr>
            <p:ph type="title"/>
          </p:nvPr>
        </p:nvSpPr>
        <p:spPr/>
        <p:txBody>
          <a:bodyPr/>
          <a:lstStyle/>
          <a:p>
            <a:r>
              <a:rPr lang="en-US" altLang="en-US"/>
              <a:t>Importing into the DPAT</a:t>
            </a:r>
          </a:p>
        </p:txBody>
      </p:sp>
      <p:grpSp>
        <p:nvGrpSpPr>
          <p:cNvPr id="8196" name="Group 35"/>
          <p:cNvGrpSpPr>
            <a:grpSpLocks/>
          </p:cNvGrpSpPr>
          <p:nvPr/>
        </p:nvGrpSpPr>
        <p:grpSpPr bwMode="auto">
          <a:xfrm>
            <a:off x="4235450" y="1533525"/>
            <a:ext cx="4760913" cy="4997450"/>
            <a:chOff x="4235826" y="1532957"/>
            <a:chExt cx="4760259" cy="4997826"/>
          </a:xfrm>
        </p:grpSpPr>
        <p:grpSp>
          <p:nvGrpSpPr>
            <p:cNvPr id="8198" name="Group 29"/>
            <p:cNvGrpSpPr>
              <a:grpSpLocks/>
            </p:cNvGrpSpPr>
            <p:nvPr/>
          </p:nvGrpSpPr>
          <p:grpSpPr bwMode="auto">
            <a:xfrm>
              <a:off x="4235826" y="2922488"/>
              <a:ext cx="4760259" cy="3608295"/>
              <a:chOff x="121026" y="2882147"/>
              <a:chExt cx="4760259" cy="3608295"/>
            </a:xfrm>
          </p:grpSpPr>
          <p:grpSp>
            <p:nvGrpSpPr>
              <p:cNvPr id="8200" name="Group 32"/>
              <p:cNvGrpSpPr>
                <a:grpSpLocks/>
              </p:cNvGrpSpPr>
              <p:nvPr/>
            </p:nvGrpSpPr>
            <p:grpSpPr bwMode="auto">
              <a:xfrm>
                <a:off x="2900085" y="4105831"/>
                <a:ext cx="1981200" cy="1066800"/>
                <a:chOff x="2256" y="3504"/>
                <a:chExt cx="1248" cy="672"/>
              </a:xfrm>
            </p:grpSpPr>
            <p:sp>
              <p:nvSpPr>
                <p:cNvPr id="8208" name="Rectangle 4"/>
                <p:cNvSpPr>
                  <a:spLocks noChangeArrowheads="1"/>
                </p:cNvSpPr>
                <p:nvPr/>
              </p:nvSpPr>
              <p:spPr bwMode="auto">
                <a:xfrm>
                  <a:off x="2256" y="3504"/>
                  <a:ext cx="1248" cy="672"/>
                </a:xfrm>
                <a:prstGeom prst="rect">
                  <a:avLst/>
                </a:prstGeom>
                <a:solidFill>
                  <a:srgbClr val="99CCFF"/>
                </a:solidFill>
                <a:ln w="2857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8209" name="Text Box 9"/>
                <p:cNvSpPr txBox="1">
                  <a:spLocks noChangeArrowheads="1"/>
                </p:cNvSpPr>
                <p:nvPr/>
              </p:nvSpPr>
              <p:spPr bwMode="auto">
                <a:xfrm>
                  <a:off x="2352" y="3618"/>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4000">
                      <a:solidFill>
                        <a:srgbClr val="000000"/>
                      </a:solidFill>
                    </a:rPr>
                    <a:t>DPAT</a:t>
                  </a:r>
                </a:p>
              </p:txBody>
            </p:sp>
          </p:grpSp>
          <p:sp>
            <p:nvSpPr>
              <p:cNvPr id="8201" name="AutoShape 14"/>
              <p:cNvSpPr>
                <a:spLocks noChangeArrowheads="1"/>
              </p:cNvSpPr>
              <p:nvPr/>
            </p:nvSpPr>
            <p:spPr bwMode="auto">
              <a:xfrm>
                <a:off x="121026" y="2882147"/>
                <a:ext cx="1905000" cy="914400"/>
              </a:xfrm>
              <a:prstGeom prst="flowChartProcess">
                <a:avLst/>
              </a:prstGeom>
              <a:solidFill>
                <a:srgbClr val="DDDDDD"/>
              </a:solidFill>
              <a:ln w="2857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1400">
                    <a:solidFill>
                      <a:srgbClr val="000000"/>
                    </a:solidFill>
                  </a:rPr>
                  <a:t>CWB</a:t>
                </a:r>
              </a:p>
              <a:p>
                <a:pPr algn="ctr"/>
                <a:r>
                  <a:rPr lang="en-US" altLang="en-US" sz="1400">
                    <a:solidFill>
                      <a:srgbClr val="000000"/>
                    </a:solidFill>
                  </a:rPr>
                  <a:t>Spreadsheet</a:t>
                </a:r>
              </a:p>
              <a:p>
                <a:pPr algn="ctr"/>
                <a:r>
                  <a:rPr lang="en-US" altLang="en-US" sz="1400">
                    <a:solidFill>
                      <a:srgbClr val="000000"/>
                    </a:solidFill>
                  </a:rPr>
                  <a:t>(pay pool 1)</a:t>
                </a:r>
              </a:p>
            </p:txBody>
          </p:sp>
          <p:sp>
            <p:nvSpPr>
              <p:cNvPr id="8202" name="AutoShape 15"/>
              <p:cNvSpPr>
                <a:spLocks noChangeArrowheads="1"/>
              </p:cNvSpPr>
              <p:nvPr/>
            </p:nvSpPr>
            <p:spPr bwMode="auto">
              <a:xfrm>
                <a:off x="121026" y="4253747"/>
                <a:ext cx="1905000" cy="914400"/>
              </a:xfrm>
              <a:prstGeom prst="flowChartProcess">
                <a:avLst/>
              </a:prstGeom>
              <a:solidFill>
                <a:srgbClr val="DDDDDD"/>
              </a:solidFill>
              <a:ln w="2857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1400">
                    <a:solidFill>
                      <a:srgbClr val="000000"/>
                    </a:solidFill>
                  </a:rPr>
                  <a:t>CWB</a:t>
                </a:r>
              </a:p>
              <a:p>
                <a:pPr algn="ctr"/>
                <a:r>
                  <a:rPr lang="en-US" altLang="en-US" sz="1400">
                    <a:solidFill>
                      <a:srgbClr val="000000"/>
                    </a:solidFill>
                  </a:rPr>
                  <a:t>Spreadsheet</a:t>
                </a:r>
              </a:p>
              <a:p>
                <a:pPr algn="ctr"/>
                <a:r>
                  <a:rPr lang="en-US" altLang="en-US" sz="1400">
                    <a:solidFill>
                      <a:srgbClr val="000000"/>
                    </a:solidFill>
                  </a:rPr>
                  <a:t>(pay pool 2)</a:t>
                </a:r>
              </a:p>
            </p:txBody>
          </p:sp>
          <p:sp>
            <p:nvSpPr>
              <p:cNvPr id="8203" name="AutoShape 16"/>
              <p:cNvSpPr>
                <a:spLocks noChangeArrowheads="1"/>
              </p:cNvSpPr>
              <p:nvPr/>
            </p:nvSpPr>
            <p:spPr bwMode="auto">
              <a:xfrm>
                <a:off x="121026" y="5576042"/>
                <a:ext cx="1905000" cy="914400"/>
              </a:xfrm>
              <a:prstGeom prst="flowChartProcess">
                <a:avLst/>
              </a:prstGeom>
              <a:solidFill>
                <a:srgbClr val="DDDDDD"/>
              </a:solidFill>
              <a:ln w="28575">
                <a:solidFill>
                  <a:schemeClr val="tx1"/>
                </a:solidFill>
                <a:miter lim="800000"/>
                <a:headEnd/>
                <a:tailEnd/>
              </a:ln>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1400">
                    <a:solidFill>
                      <a:srgbClr val="000000"/>
                    </a:solidFill>
                  </a:rPr>
                  <a:t>CWB</a:t>
                </a:r>
              </a:p>
              <a:p>
                <a:pPr algn="ctr"/>
                <a:r>
                  <a:rPr lang="en-US" altLang="en-US" sz="1400">
                    <a:solidFill>
                      <a:srgbClr val="000000"/>
                    </a:solidFill>
                  </a:rPr>
                  <a:t>Spreadsheet</a:t>
                </a:r>
              </a:p>
              <a:p>
                <a:pPr algn="ctr"/>
                <a:r>
                  <a:rPr lang="en-US" altLang="en-US" sz="1400">
                    <a:solidFill>
                      <a:srgbClr val="000000"/>
                    </a:solidFill>
                  </a:rPr>
                  <a:t>(pay pool 3)</a:t>
                </a:r>
              </a:p>
            </p:txBody>
          </p:sp>
          <p:sp>
            <p:nvSpPr>
              <p:cNvPr id="8204" name="Text Box 36"/>
              <p:cNvSpPr txBox="1">
                <a:spLocks noChangeArrowheads="1"/>
              </p:cNvSpPr>
              <p:nvPr/>
            </p:nvSpPr>
            <p:spPr bwMode="auto">
              <a:xfrm>
                <a:off x="2115672" y="3312451"/>
                <a:ext cx="18512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1400">
                    <a:solidFill>
                      <a:srgbClr val="000000"/>
                    </a:solidFill>
                  </a:rPr>
                  <a:t>CWB Export Files: Ratings and Payouts</a:t>
                </a:r>
              </a:p>
            </p:txBody>
          </p:sp>
          <p:sp>
            <p:nvSpPr>
              <p:cNvPr id="8205" name="Line 37"/>
              <p:cNvSpPr>
                <a:spLocks noChangeShapeType="1"/>
              </p:cNvSpPr>
              <p:nvPr/>
            </p:nvSpPr>
            <p:spPr bwMode="auto">
              <a:xfrm flipV="1">
                <a:off x="2017059" y="4719910"/>
                <a:ext cx="820270" cy="1304365"/>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39"/>
              <p:cNvSpPr>
                <a:spLocks noChangeShapeType="1"/>
              </p:cNvSpPr>
              <p:nvPr/>
            </p:nvSpPr>
            <p:spPr bwMode="auto">
              <a:xfrm>
                <a:off x="2026026" y="4634747"/>
                <a:ext cx="838198" cy="4482"/>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40"/>
              <p:cNvSpPr>
                <a:spLocks noChangeShapeType="1"/>
              </p:cNvSpPr>
              <p:nvPr/>
            </p:nvSpPr>
            <p:spPr bwMode="auto">
              <a:xfrm>
                <a:off x="2026026" y="3339346"/>
                <a:ext cx="824750" cy="1219201"/>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199" name="Text Box 36"/>
            <p:cNvSpPr txBox="1">
              <a:spLocks noChangeArrowheads="1"/>
            </p:cNvSpPr>
            <p:nvPr/>
          </p:nvSpPr>
          <p:spPr bwMode="auto">
            <a:xfrm>
              <a:off x="5571565" y="1532957"/>
              <a:ext cx="2147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50000"/>
                </a:spcBef>
              </a:pPr>
              <a:r>
                <a:rPr lang="en-US" altLang="en-US" sz="2000">
                  <a:solidFill>
                    <a:srgbClr val="000000"/>
                  </a:solidFill>
                </a:rPr>
                <a:t>Importing From CWB Files</a:t>
              </a:r>
            </a:p>
          </p:txBody>
        </p:sp>
      </p:grpSp>
      <p:pic>
        <p:nvPicPr>
          <p:cNvPr id="8197"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1524000"/>
            <a:ext cx="3541712"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E3032380-6902-4EC4-A5B0-9C85D28113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763"/>
    </mc:Choice>
    <mc:Fallback xmlns="">
      <p:transition spd="slow" advTm="10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358900"/>
            <a:ext cx="90074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976313" y="300038"/>
            <a:ext cx="7620000" cy="868362"/>
          </a:xfrm>
        </p:spPr>
        <p:txBody>
          <a:bodyPr/>
          <a:lstStyle/>
          <a:p>
            <a:r>
              <a:rPr lang="en-US" altLang="en-US" sz="3200">
                <a:cs typeface="Arial" panose="020B0604020202020204" pitchFamily="34" charset="0"/>
              </a:rPr>
              <a:t>Request Extract for </a:t>
            </a:r>
            <a:br>
              <a:rPr lang="en-US" altLang="en-US" sz="3200">
                <a:cs typeface="Arial" panose="020B0604020202020204" pitchFamily="34" charset="0"/>
              </a:rPr>
            </a:br>
            <a:r>
              <a:rPr lang="en-US" altLang="en-US" sz="3200">
                <a:cs typeface="Arial" panose="020B0604020202020204" pitchFamily="34" charset="0"/>
              </a:rPr>
              <a:t>Multiple Pay Pools</a:t>
            </a:r>
          </a:p>
        </p:txBody>
      </p:sp>
      <p:sp>
        <p:nvSpPr>
          <p:cNvPr id="10244" name="AutoShape 12"/>
          <p:cNvSpPr>
            <a:spLocks noChangeArrowheads="1"/>
          </p:cNvSpPr>
          <p:nvPr/>
        </p:nvSpPr>
        <p:spPr bwMode="auto">
          <a:xfrm>
            <a:off x="2251075" y="4840288"/>
            <a:ext cx="5588000" cy="1855787"/>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400">
                <a:solidFill>
                  <a:srgbClr val="FFFFFF"/>
                </a:solidFill>
                <a:cs typeface="Arial" panose="020B0604020202020204" pitchFamily="34" charset="0"/>
              </a:rPr>
              <a:t>Select DCIPS Command Extract Administrator from the Navigator menu</a:t>
            </a:r>
          </a:p>
          <a:p>
            <a:pPr algn="ctr" eaLnBrk="1" hangingPunct="1"/>
            <a:endParaRPr lang="en-US" altLang="en-US" sz="1400">
              <a:solidFill>
                <a:srgbClr val="FFFFFF"/>
              </a:solidFill>
              <a:cs typeface="Arial" panose="020B0604020202020204" pitchFamily="34" charset="0"/>
            </a:endParaRPr>
          </a:p>
          <a:p>
            <a:pPr algn="ctr" eaLnBrk="1" hangingPunct="1"/>
            <a:r>
              <a:rPr lang="en-US" altLang="en-US" sz="1400">
                <a:solidFill>
                  <a:srgbClr val="FFFFFF"/>
                </a:solidFill>
                <a:cs typeface="Arial" panose="020B0604020202020204" pitchFamily="34" charset="0"/>
              </a:rPr>
              <a:t>Select View/Print Performance Management Reports under the View/Print Reports menu</a:t>
            </a:r>
          </a:p>
          <a:p>
            <a:pPr algn="ctr" eaLnBrk="1" hangingPunct="1"/>
            <a:endParaRPr lang="en-US" altLang="en-US" sz="1400">
              <a:solidFill>
                <a:srgbClr val="FFFFFF"/>
              </a:solidFill>
              <a:cs typeface="Arial" panose="020B0604020202020204" pitchFamily="34" charset="0"/>
            </a:endParaRPr>
          </a:p>
          <a:p>
            <a:pPr algn="ctr" eaLnBrk="1" hangingPunct="1"/>
            <a:r>
              <a:rPr lang="en-US" altLang="en-US" sz="1400">
                <a:solidFill>
                  <a:srgbClr val="FFFFFF"/>
                </a:solidFill>
                <a:cs typeface="Arial" panose="020B0604020202020204" pitchFamily="34" charset="0"/>
              </a:rPr>
              <a:t>Enter “DCIPS Command CWB Extract” in Report Name on the next page to select multiple pay pools by “Agency Group”</a:t>
            </a:r>
          </a:p>
        </p:txBody>
      </p:sp>
      <p:sp>
        <p:nvSpPr>
          <p:cNvPr id="1024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sz="1000" b="0">
              <a:solidFill>
                <a:srgbClr val="000000"/>
              </a:solidFill>
            </a:endParaRPr>
          </a:p>
          <a:p>
            <a:endParaRPr lang="en-US" altLang="en-US" sz="1000" b="0">
              <a:solidFill>
                <a:srgbClr val="000000"/>
              </a:solidFill>
            </a:endParaRPr>
          </a:p>
          <a:p>
            <a:fld id="{27D5BABE-9562-44EE-8D5C-6452821BD100}" type="slidenum">
              <a:rPr lang="en-US" altLang="en-US" sz="1000" b="0" smtClean="0">
                <a:solidFill>
                  <a:srgbClr val="000000"/>
                </a:solidFill>
              </a:rPr>
              <a:pPr/>
              <a:t>4</a:t>
            </a:fld>
            <a:endParaRPr lang="en-US" altLang="en-US" sz="1000" b="0">
              <a:solidFill>
                <a:srgbClr val="000000"/>
              </a:solidFill>
            </a:endParaRPr>
          </a:p>
        </p:txBody>
      </p:sp>
      <p:sp>
        <p:nvSpPr>
          <p:cNvPr id="11" name="Rectangle 10"/>
          <p:cNvSpPr/>
          <p:nvPr/>
        </p:nvSpPr>
        <p:spPr>
          <a:xfrm>
            <a:off x="2352675" y="4262438"/>
            <a:ext cx="2971800" cy="390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a:off x="93663" y="2676525"/>
            <a:ext cx="2071687" cy="56356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2" name="Rectangle 11"/>
          <p:cNvSpPr/>
          <p:nvPr/>
        </p:nvSpPr>
        <p:spPr>
          <a:xfrm>
            <a:off x="0" y="4589463"/>
            <a:ext cx="2165350" cy="390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pic>
        <p:nvPicPr>
          <p:cNvPr id="2" name="Audio 1">
            <a:hlinkClick r:id="" action="ppaction://media"/>
            <a:extLst>
              <a:ext uri="{FF2B5EF4-FFF2-40B4-BE49-F238E27FC236}">
                <a16:creationId xmlns:a16="http://schemas.microsoft.com/office/drawing/2014/main" id="{496FAF36-F10B-411C-BD81-1B1B8E8DC4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85"/>
    </mc:Choice>
    <mc:Fallback xmlns="">
      <p:transition spd="slow" advTm="26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Using the DPAT</a:t>
            </a:r>
          </a:p>
        </p:txBody>
      </p:sp>
      <p:sp>
        <p:nvSpPr>
          <p:cNvPr id="12291" name="Slide Number Placeholder 4"/>
          <p:cNvSpPr>
            <a:spLocks noGrp="1"/>
          </p:cNvSpPr>
          <p:nvPr>
            <p:ph type="sldNum" sz="quarter" idx="10"/>
          </p:nvPr>
        </p:nvSpPr>
        <p:spPr>
          <a:xfrm>
            <a:off x="678973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C55FC69-6532-47EF-8A22-5A619D54DDC8}" type="slidenum">
              <a:rPr lang="en-US" altLang="en-US" sz="1400" b="0" smtClean="0"/>
              <a:pPr/>
              <a:t>5</a:t>
            </a:fld>
            <a:endParaRPr lang="en-US" altLang="en-US" sz="1400" b="0"/>
          </a:p>
        </p:txBody>
      </p:sp>
      <p:pic>
        <p:nvPicPr>
          <p:cNvPr id="12292" name="Picture 1"/>
          <p:cNvPicPr>
            <a:picLocks noChangeAspect="1"/>
          </p:cNvPicPr>
          <p:nvPr/>
        </p:nvPicPr>
        <p:blipFill>
          <a:blip r:embed="rId5">
            <a:extLst>
              <a:ext uri="{28A0092B-C50C-407E-A947-70E740481C1C}">
                <a14:useLocalDpi xmlns:a14="http://schemas.microsoft.com/office/drawing/2010/main" val="0"/>
              </a:ext>
            </a:extLst>
          </a:blip>
          <a:srcRect t="2106" r="16579" b="7368"/>
          <a:stretch>
            <a:fillRect/>
          </a:stretch>
        </p:blipFill>
        <p:spPr bwMode="auto">
          <a:xfrm>
            <a:off x="122238" y="1214438"/>
            <a:ext cx="653256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8"/>
          <p:cNvSpPr>
            <a:spLocks noChangeArrowheads="1"/>
          </p:cNvSpPr>
          <p:nvPr/>
        </p:nvSpPr>
        <p:spPr bwMode="auto">
          <a:xfrm>
            <a:off x="3389313" y="5273675"/>
            <a:ext cx="4792662" cy="1584325"/>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285750" indent="-28575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1600" b="0">
                <a:solidFill>
                  <a:srgbClr val="FFFFFF"/>
                </a:solidFill>
              </a:rPr>
              <a:t>Choose the second (first non-NGA) option to import from CWB file(s) with ratings and bonus results</a:t>
            </a:r>
          </a:p>
          <a:p>
            <a:pPr eaLnBrk="1" hangingPunct="1">
              <a:buFont typeface="Arial" panose="020B0604020202020204" pitchFamily="34" charset="0"/>
              <a:buChar char="•"/>
            </a:pPr>
            <a:endParaRPr lang="en-US" altLang="en-US" sz="1600" b="0">
              <a:solidFill>
                <a:srgbClr val="FFFFFF"/>
              </a:solidFill>
            </a:endParaRPr>
          </a:p>
          <a:p>
            <a:pPr eaLnBrk="1" hangingPunct="1">
              <a:buFont typeface="Arial" panose="020B0604020202020204" pitchFamily="34" charset="0"/>
              <a:buChar char="•"/>
            </a:pPr>
            <a:r>
              <a:rPr lang="en-US" altLang="en-US" sz="1600" b="0">
                <a:solidFill>
                  <a:srgbClr val="FFFFFF"/>
                </a:solidFill>
              </a:rPr>
              <a:t>Choose the third option to import DCPDS extract files with ratings info only</a:t>
            </a:r>
          </a:p>
        </p:txBody>
      </p:sp>
      <p:sp>
        <p:nvSpPr>
          <p:cNvPr id="12294" name="Rectangle 7"/>
          <p:cNvSpPr>
            <a:spLocks noChangeArrowheads="1"/>
          </p:cNvSpPr>
          <p:nvPr/>
        </p:nvSpPr>
        <p:spPr bwMode="auto">
          <a:xfrm>
            <a:off x="6211888" y="2587625"/>
            <a:ext cx="2711450" cy="1816100"/>
          </a:xfrm>
          <a:prstGeom prst="rect">
            <a:avLst/>
          </a:prstGeom>
          <a:solidFill>
            <a:srgbClr val="081D5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600">
                <a:solidFill>
                  <a:srgbClr val="FFFF00"/>
                </a:solidFill>
              </a:rPr>
              <a:t>TIP:  Return to the Instructions Worksheet at any time by clicking the Main Menu button on the Custom Toolbar.</a:t>
            </a:r>
          </a:p>
        </p:txBody>
      </p:sp>
      <p:sp>
        <p:nvSpPr>
          <p:cNvPr id="7" name="Down Arrow 6"/>
          <p:cNvSpPr/>
          <p:nvPr/>
        </p:nvSpPr>
        <p:spPr>
          <a:xfrm rot="10800000">
            <a:off x="5718175" y="2057400"/>
            <a:ext cx="466725" cy="1298575"/>
          </a:xfrm>
          <a:prstGeom prst="downArrow">
            <a:avLst>
              <a:gd name="adj1" fmla="val 45281"/>
              <a:gd name="adj2" fmla="val 97916"/>
            </a:avLst>
          </a:prstGeom>
          <a:solidFill>
            <a:srgbClr val="081D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5129213" y="1417638"/>
            <a:ext cx="1350962" cy="422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Oval 8"/>
          <p:cNvSpPr/>
          <p:nvPr/>
        </p:nvSpPr>
        <p:spPr>
          <a:xfrm>
            <a:off x="884238" y="6216650"/>
            <a:ext cx="1350962" cy="4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 name="Audio 1">
            <a:hlinkClick r:id="" action="ppaction://media"/>
            <a:extLst>
              <a:ext uri="{FF2B5EF4-FFF2-40B4-BE49-F238E27FC236}">
                <a16:creationId xmlns:a16="http://schemas.microsoft.com/office/drawing/2014/main" id="{6DDC1C51-038F-4FDE-AC31-85611DE866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42"/>
    </mc:Choice>
    <mc:Fallback xmlns="">
      <p:transition spd="slow" advTm="13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5">
            <a:extLst>
              <a:ext uri="{28A0092B-C50C-407E-A947-70E740481C1C}">
                <a14:useLocalDpi xmlns:a14="http://schemas.microsoft.com/office/drawing/2010/main" val="0"/>
              </a:ext>
            </a:extLst>
          </a:blip>
          <a:srcRect t="7895" b="20526"/>
          <a:stretch>
            <a:fillRect/>
          </a:stretch>
        </p:blipFill>
        <p:spPr bwMode="auto">
          <a:xfrm>
            <a:off x="0" y="1468438"/>
            <a:ext cx="9144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DPAT – Import Files</a:t>
            </a:r>
          </a:p>
        </p:txBody>
      </p:sp>
      <p:sp>
        <p:nvSpPr>
          <p:cNvPr id="14340"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969DDD6-82BA-4524-B382-ABB5D121F1E1}" type="slidenum">
              <a:rPr lang="en-US" altLang="en-US" sz="1400" b="0" smtClean="0"/>
              <a:pPr/>
              <a:t>6</a:t>
            </a:fld>
            <a:endParaRPr lang="en-US" altLang="en-US" sz="1400" b="0"/>
          </a:p>
        </p:txBody>
      </p:sp>
      <p:pic>
        <p:nvPicPr>
          <p:cNvPr id="2" name="Audio 1">
            <a:hlinkClick r:id="" action="ppaction://media"/>
            <a:extLst>
              <a:ext uri="{FF2B5EF4-FFF2-40B4-BE49-F238E27FC236}">
                <a16:creationId xmlns:a16="http://schemas.microsoft.com/office/drawing/2014/main" id="{F2C4191F-6CA8-4CA2-853A-C13E883098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287"/>
    </mc:Choice>
    <mc:Fallback xmlns="">
      <p:transition spd="slow" advTm="14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Customize Name</a:t>
            </a:r>
          </a:p>
        </p:txBody>
      </p:sp>
      <p:sp>
        <p:nvSpPr>
          <p:cNvPr id="16387"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FEC6C7B-43B5-4FD0-8A07-1B6195C5631C}" type="slidenum">
              <a:rPr lang="en-US" altLang="en-US" sz="1400" b="0" smtClean="0"/>
              <a:pPr/>
              <a:t>7</a:t>
            </a:fld>
            <a:endParaRPr lang="en-US" altLang="en-US" sz="1400" b="0"/>
          </a:p>
        </p:txBody>
      </p:sp>
      <p:pic>
        <p:nvPicPr>
          <p:cNvPr id="16388" name="Picture 1"/>
          <p:cNvPicPr>
            <a:picLocks noChangeAspect="1"/>
          </p:cNvPicPr>
          <p:nvPr/>
        </p:nvPicPr>
        <p:blipFill>
          <a:blip r:embed="rId5">
            <a:extLst>
              <a:ext uri="{28A0092B-C50C-407E-A947-70E740481C1C}">
                <a14:useLocalDpi xmlns:a14="http://schemas.microsoft.com/office/drawing/2010/main" val="0"/>
              </a:ext>
            </a:extLst>
          </a:blip>
          <a:srcRect t="4736" b="7544"/>
          <a:stretch>
            <a:fillRect/>
          </a:stretch>
        </p:blipFill>
        <p:spPr bwMode="auto">
          <a:xfrm>
            <a:off x="180975" y="1397000"/>
            <a:ext cx="78327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553200" y="1536700"/>
            <a:ext cx="1350963" cy="42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 name="Audio 1">
            <a:hlinkClick r:id="" action="ppaction://media"/>
            <a:extLst>
              <a:ext uri="{FF2B5EF4-FFF2-40B4-BE49-F238E27FC236}">
                <a16:creationId xmlns:a16="http://schemas.microsoft.com/office/drawing/2014/main" id="{72BA342E-C01F-4468-AC35-DB94F48146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871"/>
    </mc:Choice>
    <mc:Fallback xmlns="">
      <p:transition spd="slow" advTm="15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9563"/>
            <a:ext cx="8153400" cy="762000"/>
          </a:xfrm>
        </p:spPr>
        <p:txBody>
          <a:bodyPr/>
          <a:lstStyle/>
          <a:p>
            <a:pPr eaLnBrk="1" hangingPunct="1"/>
            <a:r>
              <a:rPr lang="en-US" altLang="en-US" sz="3200">
                <a:solidFill>
                  <a:srgbClr val="002060"/>
                </a:solidFill>
              </a:rPr>
              <a:t>View Objective/Element Ratings</a:t>
            </a:r>
          </a:p>
        </p:txBody>
      </p:sp>
      <p:sp>
        <p:nvSpPr>
          <p:cNvPr id="18435" name="Slide Number Placeholder 4"/>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74788B7-395C-477C-B7A9-C7DCB15F5C0A}" type="slidenum">
              <a:rPr lang="en-US" altLang="en-US" sz="1400" b="0" smtClean="0"/>
              <a:pPr/>
              <a:t>8</a:t>
            </a:fld>
            <a:endParaRPr lang="en-US" altLang="en-US" sz="1400" b="0"/>
          </a:p>
        </p:txBody>
      </p:sp>
      <p:pic>
        <p:nvPicPr>
          <p:cNvPr id="18436" name="Picture 1"/>
          <p:cNvPicPr>
            <a:picLocks noChangeAspect="1"/>
          </p:cNvPicPr>
          <p:nvPr/>
        </p:nvPicPr>
        <p:blipFill>
          <a:blip r:embed="rId5">
            <a:extLst>
              <a:ext uri="{28A0092B-C50C-407E-A947-70E740481C1C}">
                <a14:useLocalDpi xmlns:a14="http://schemas.microsoft.com/office/drawing/2010/main" val="0"/>
              </a:ext>
            </a:extLst>
          </a:blip>
          <a:srcRect t="4912" b="7368"/>
          <a:stretch>
            <a:fillRect/>
          </a:stretch>
        </p:blipFill>
        <p:spPr bwMode="auto">
          <a:xfrm>
            <a:off x="204788" y="1360488"/>
            <a:ext cx="79533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8"/>
          <p:cNvSpPr>
            <a:spLocks noChangeArrowheads="1"/>
          </p:cNvSpPr>
          <p:nvPr/>
        </p:nvSpPr>
        <p:spPr bwMode="auto">
          <a:xfrm>
            <a:off x="4002088" y="4295775"/>
            <a:ext cx="4973637" cy="1820863"/>
          </a:xfrm>
          <a:prstGeom prst="roundRect">
            <a:avLst>
              <a:gd name="adj" fmla="val 16667"/>
            </a:avLst>
          </a:prstGeom>
          <a:solidFill>
            <a:srgbClr val="081D54"/>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600" b="0">
                <a:solidFill>
                  <a:srgbClr val="FFFFFF"/>
                </a:solidFill>
              </a:rPr>
              <a:t>DCPDS extract files contain element and objective ratings that can be viewed in spreadsheet format in the DPAT</a:t>
            </a:r>
          </a:p>
          <a:p>
            <a:pPr eaLnBrk="1" hangingPunct="1"/>
            <a:endParaRPr lang="en-US" altLang="en-US" sz="1600" b="0">
              <a:solidFill>
                <a:srgbClr val="FFFFFF"/>
              </a:solidFill>
            </a:endParaRPr>
          </a:p>
          <a:p>
            <a:pPr eaLnBrk="1" hangingPunct="1"/>
            <a:r>
              <a:rPr lang="en-US" altLang="en-US" sz="1600" b="0">
                <a:solidFill>
                  <a:srgbClr val="FFFFFF"/>
                </a:solidFill>
              </a:rPr>
              <a:t>Only the rating stats and charts pages will be visible when importing directly from DCPDS</a:t>
            </a:r>
          </a:p>
        </p:txBody>
      </p:sp>
      <p:pic>
        <p:nvPicPr>
          <p:cNvPr id="3" name="Audio 2">
            <a:hlinkClick r:id="" action="ppaction://media"/>
            <a:extLst>
              <a:ext uri="{FF2B5EF4-FFF2-40B4-BE49-F238E27FC236}">
                <a16:creationId xmlns:a16="http://schemas.microsoft.com/office/drawing/2014/main" id="{5B88D339-01F4-4C20-905B-0833A32D45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586"/>
    </mc:Choice>
    <mc:Fallback>
      <p:transition spd="slow" advTm="24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153400" cy="762000"/>
          </a:xfrm>
        </p:spPr>
        <p:txBody>
          <a:bodyPr/>
          <a:lstStyle/>
          <a:p>
            <a:pPr eaLnBrk="1" hangingPunct="1"/>
            <a:r>
              <a:rPr lang="en-US" altLang="en-US" sz="3200">
                <a:solidFill>
                  <a:srgbClr val="002060"/>
                </a:solidFill>
              </a:rPr>
              <a:t>Wildcard Stats</a:t>
            </a:r>
          </a:p>
        </p:txBody>
      </p:sp>
      <p:sp>
        <p:nvSpPr>
          <p:cNvPr id="20483"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4C24D58-102E-470F-BC19-6F0C855A3EC1}" type="slidenum">
              <a:rPr lang="en-US" altLang="en-US" sz="1400" b="0" smtClean="0"/>
              <a:pPr/>
              <a:t>9</a:t>
            </a:fld>
            <a:endParaRPr lang="en-US" altLang="en-US" sz="1400" b="0"/>
          </a:p>
        </p:txBody>
      </p:sp>
      <p:pic>
        <p:nvPicPr>
          <p:cNvPr id="20484" name="Picture 1"/>
          <p:cNvPicPr>
            <a:picLocks noChangeAspect="1"/>
          </p:cNvPicPr>
          <p:nvPr/>
        </p:nvPicPr>
        <p:blipFill>
          <a:blip r:embed="rId5">
            <a:extLst>
              <a:ext uri="{28A0092B-C50C-407E-A947-70E740481C1C}">
                <a14:useLocalDpi xmlns:a14="http://schemas.microsoft.com/office/drawing/2010/main" val="0"/>
              </a:ext>
            </a:extLst>
          </a:blip>
          <a:srcRect t="4727" b="6775"/>
          <a:stretch>
            <a:fillRect/>
          </a:stretch>
        </p:blipFill>
        <p:spPr bwMode="auto">
          <a:xfrm>
            <a:off x="157163" y="1355725"/>
            <a:ext cx="772318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594350" y="1468438"/>
            <a:ext cx="1350963" cy="420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 name="Audio 1">
            <a:hlinkClick r:id="" action="ppaction://media"/>
            <a:extLst>
              <a:ext uri="{FF2B5EF4-FFF2-40B4-BE49-F238E27FC236}">
                <a16:creationId xmlns:a16="http://schemas.microsoft.com/office/drawing/2014/main" id="{2F8BC165-D390-4C0E-BD4E-2DC3B8A7F8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936"/>
    </mc:Choice>
    <mc:Fallback xmlns="">
      <p:transition spd="slow" advTm="22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27106</TotalTime>
  <Words>1345</Words>
  <Application>Microsoft Office PowerPoint</Application>
  <PresentationFormat>On-screen Show (4:3)</PresentationFormat>
  <Paragraphs>134</Paragraphs>
  <Slides>16</Slides>
  <Notes>16</Notes>
  <HiddenSlides>0</HiddenSlides>
  <MMClips>16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Univers</vt:lpstr>
      <vt:lpstr>Wingdings</vt:lpstr>
      <vt:lpstr>Wingdings 2</vt:lpstr>
      <vt:lpstr>OUSD(P) Presentation Template</vt:lpstr>
      <vt:lpstr>PowerPoint Presentation</vt:lpstr>
      <vt:lpstr>Using the DPAT</vt:lpstr>
      <vt:lpstr>Importing into the DPAT</vt:lpstr>
      <vt:lpstr>Request Extract for  Multiple Pay Pools</vt:lpstr>
      <vt:lpstr>Using the DPAT</vt:lpstr>
      <vt:lpstr>DPAT – Import Files</vt:lpstr>
      <vt:lpstr>Customize Name</vt:lpstr>
      <vt:lpstr>View Objective/Element Ratings</vt:lpstr>
      <vt:lpstr>Wildcard Stats</vt:lpstr>
      <vt:lpstr>Display: View &amp; Sort Option</vt:lpstr>
      <vt:lpstr>Rating Distribution by Group</vt:lpstr>
      <vt:lpstr> Payout Statistics</vt:lpstr>
      <vt:lpstr>Bonus Stats by Group</vt:lpstr>
      <vt:lpstr>Bonus Charts</vt:lpstr>
      <vt:lpstr>References</vt:lpstr>
      <vt:lpstr>Point of Contact</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Tammy Loper</cp:lastModifiedBy>
  <cp:revision>3372</cp:revision>
  <cp:lastPrinted>2018-08-27T15:48:12Z</cp:lastPrinted>
  <dcterms:created xsi:type="dcterms:W3CDTF">2004-09-13T19:40:33Z</dcterms:created>
  <dcterms:modified xsi:type="dcterms:W3CDTF">2019-09-03T00:17:08Z</dcterms:modified>
</cp:coreProperties>
</file>