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5" r:id="rId18"/>
    <p:sldId id="286" r:id="rId19"/>
    <p:sldId id="287" r:id="rId20"/>
    <p:sldId id="288" r:id="rId21"/>
    <p:sldId id="269" r:id="rId22"/>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25D"/>
    <a:srgbClr val="3B9162"/>
    <a:srgbClr val="BFF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8339" autoAdjust="0"/>
  </p:normalViewPr>
  <p:slideViewPr>
    <p:cSldViewPr snapToGrid="0" showGuides="1">
      <p:cViewPr varScale="1">
        <p:scale>
          <a:sx n="65" d="100"/>
          <a:sy n="65" d="100"/>
        </p:scale>
        <p:origin x="-38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B325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927480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solidFill>
                  <a:schemeClr val="tx2">
                    <a:lumMod val="50000"/>
                  </a:schemeClr>
                </a:solidFill>
              </a:defRPr>
            </a:lvl1pPr>
            <a:lvl2pPr>
              <a:defRPr sz="2400">
                <a:solidFill>
                  <a:schemeClr val="tx2">
                    <a:lumMod val="50000"/>
                  </a:schemeClr>
                </a:solidFill>
              </a:defRPr>
            </a:lvl2pPr>
            <a:lvl3pPr>
              <a:defRPr sz="2200">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75407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8409585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tx2">
                    <a:lumMod val="50000"/>
                  </a:schemeClr>
                </a:solidFill>
              </a:defRPr>
            </a:lvl1pPr>
            <a:lvl2pPr>
              <a:defRPr sz="2400">
                <a:solidFill>
                  <a:schemeClr val="tx2">
                    <a:lumMod val="50000"/>
                  </a:schemeClr>
                </a:solidFill>
              </a:defRPr>
            </a:lvl2pPr>
            <a:lvl3pPr>
              <a:defRPr sz="20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2">
                    <a:lumMod val="50000"/>
                  </a:schemeClr>
                </a:solidFill>
              </a:defRPr>
            </a:lvl1pPr>
            <a:lvl2pPr>
              <a:defRPr sz="2400">
                <a:solidFill>
                  <a:schemeClr val="tx2">
                    <a:lumMod val="50000"/>
                  </a:schemeClr>
                </a:solidFill>
              </a:defRPr>
            </a:lvl2pPr>
            <a:lvl3pPr>
              <a:defRPr sz="20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73655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17271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028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lumMod val="50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07363"/>
            <a:ext cx="5486400" cy="35202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0727930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366B9-EC0F-48D1-8F95-7127A9502889}" type="datetimeFigureOut">
              <a:rPr lang="en-US" smtClean="0"/>
              <a:pPr/>
              <a:t>2/21/2017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F48F4-9979-4BDD-9E6E-0D3529C1119F}" type="slidenum">
              <a:rPr lang="en-US" smtClean="0"/>
              <a:pPr/>
              <a:t>‹#›</a:t>
            </a:fld>
            <a:endParaRPr lang="en-US" dirty="0"/>
          </a:p>
        </p:txBody>
      </p:sp>
      <p:sp>
        <p:nvSpPr>
          <p:cNvPr id="12" name="Date Placeholder 3"/>
          <p:cNvSpPr txBox="1">
            <a:spLocks/>
          </p:cNvSpPr>
          <p:nvPr userDrawn="1"/>
        </p:nvSpPr>
        <p:spPr>
          <a:xfrm>
            <a:off x="97644" y="6374106"/>
            <a:ext cx="2217938" cy="365125"/>
          </a:xfrm>
          <a:prstGeom prst="rect">
            <a:avLst/>
          </a:prstGeom>
        </p:spPr>
        <p:txBody>
          <a:bodyPr/>
          <a:lstStyle>
            <a:defPPr>
              <a:defRPr lang="en-US"/>
            </a:defPPr>
            <a:lvl1pPr marL="0" algn="l" defTabSz="914400" rtl="0" eaLnBrk="1" latinLnBrk="0" hangingPunct="1">
              <a:defRPr sz="1800" kern="1200">
                <a:solidFill>
                  <a:schemeClr val="tx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t>HR Elements for HR Practitioners</a:t>
            </a:r>
          </a:p>
        </p:txBody>
      </p:sp>
      <p:sp>
        <p:nvSpPr>
          <p:cNvPr id="13" name="Slide Number Placeholder 5"/>
          <p:cNvSpPr txBox="1">
            <a:spLocks/>
          </p:cNvSpPr>
          <p:nvPr userDrawn="1"/>
        </p:nvSpPr>
        <p:spPr>
          <a:xfrm>
            <a:off x="6954184" y="6508750"/>
            <a:ext cx="2133600" cy="365125"/>
          </a:xfrm>
          <a:prstGeom prst="rect">
            <a:avLst/>
          </a:prstGeom>
        </p:spPr>
        <p:txBody>
          <a:bodyPr/>
          <a:lstStyle>
            <a:defPPr>
              <a:defRPr lang="en-US"/>
            </a:defPPr>
            <a:lvl1pPr marL="0" algn="l" defTabSz="914400" rtl="0" eaLnBrk="1" latinLnBrk="0" hangingPunct="1">
              <a:defRPr sz="1800" kern="1200">
                <a:solidFill>
                  <a:schemeClr val="tx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7F48F4-9979-4BDD-9E6E-0D3529C1119F}" type="slidenum">
              <a:rPr lang="en-US" sz="1200" smtClean="0">
                <a:solidFill>
                  <a:schemeClr val="tx2">
                    <a:lumMod val="50000"/>
                  </a:schemeClr>
                </a:solidFill>
              </a:rPr>
              <a:pPr algn="r"/>
              <a:t>‹#›</a:t>
            </a:fld>
            <a:endParaRPr lang="en-US" sz="1200" dirty="0">
              <a:solidFill>
                <a:schemeClr val="tx2">
                  <a:lumMod val="50000"/>
                </a:schemeClr>
              </a:solidFill>
            </a:endParaRPr>
          </a:p>
        </p:txBody>
      </p:sp>
      <p:sp>
        <p:nvSpPr>
          <p:cNvPr id="10" name="Line 2"/>
          <p:cNvSpPr>
            <a:spLocks noChangeShapeType="1"/>
          </p:cNvSpPr>
          <p:nvPr userDrawn="1"/>
        </p:nvSpPr>
        <p:spPr bwMode="auto">
          <a:xfrm>
            <a:off x="381000" y="1154875"/>
            <a:ext cx="8382000" cy="0"/>
          </a:xfrm>
          <a:prstGeom prst="line">
            <a:avLst/>
          </a:prstGeom>
          <a:noFill/>
          <a:ln w="19050">
            <a:solidFill>
              <a:schemeClr val="tx1"/>
            </a:solidFill>
            <a:round/>
            <a:headEnd/>
            <a:tailEnd/>
          </a:ln>
          <a:effectLst/>
        </p:spPr>
        <p:txBody>
          <a:bodyPr/>
          <a:lstStyle/>
          <a:p>
            <a:pPr>
              <a:defRPr/>
            </a:pPr>
            <a:endParaRPr lang="en-US"/>
          </a:p>
        </p:txBody>
      </p:sp>
      <p:pic>
        <p:nvPicPr>
          <p:cNvPr id="11" name="Picture 21" descr="DCIPS_blue_logo"/>
          <p:cNvPicPr>
            <a:picLocks noChangeAspect="1" noChangeArrowheads="1"/>
          </p:cNvPicPr>
          <p:nvPr userDrawn="1"/>
        </p:nvPicPr>
        <p:blipFill>
          <a:blip r:embed="rId9" cstate="print"/>
          <a:srcRect/>
          <a:stretch>
            <a:fillRect/>
          </a:stretch>
        </p:blipFill>
        <p:spPr bwMode="auto">
          <a:xfrm>
            <a:off x="228600" y="228600"/>
            <a:ext cx="2133600" cy="890588"/>
          </a:xfrm>
          <a:prstGeom prst="rect">
            <a:avLst/>
          </a:prstGeom>
          <a:noFill/>
          <a:ln w="9525">
            <a:noFill/>
            <a:miter lim="800000"/>
            <a:headEnd/>
            <a:tailEnd/>
          </a:ln>
        </p:spPr>
      </p:pic>
    </p:spTree>
    <p:extLst>
      <p:ext uri="{BB962C8B-B14F-4D97-AF65-F5344CB8AC3E}">
        <p14:creationId xmlns:p14="http://schemas.microsoft.com/office/powerpoint/2010/main" val="1945421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5: Employment and Placement</a:t>
            </a:r>
            <a:endParaRPr lang="en-US" dirty="0"/>
          </a:p>
        </p:txBody>
      </p:sp>
      <p:sp>
        <p:nvSpPr>
          <p:cNvPr id="3" name="Subtitle 2"/>
          <p:cNvSpPr>
            <a:spLocks noGrp="1"/>
          </p:cNvSpPr>
          <p:nvPr>
            <p:ph type="subTitle" idx="1"/>
          </p:nvPr>
        </p:nvSpPr>
        <p:spPr/>
        <p:txBody>
          <a:bodyPr/>
          <a:lstStyle/>
          <a:p>
            <a:r>
              <a:rPr lang="en-US" dirty="0" smtClean="0"/>
              <a:t>Duration: 3 hours</a:t>
            </a:r>
            <a:endParaRPr lang="en-US" dirty="0"/>
          </a:p>
        </p:txBody>
      </p:sp>
      <p:sp>
        <p:nvSpPr>
          <p:cNvPr id="4" name="TextBox 3"/>
          <p:cNvSpPr txBox="1"/>
          <p:nvPr/>
        </p:nvSpPr>
        <p:spPr>
          <a:xfrm>
            <a:off x="88763" y="6533965"/>
            <a:ext cx="2464432" cy="276999"/>
          </a:xfrm>
          <a:prstGeom prst="rect">
            <a:avLst/>
          </a:prstGeom>
          <a:noFill/>
        </p:spPr>
        <p:txBody>
          <a:bodyPr wrap="square" rtlCol="0">
            <a:spAutoFit/>
          </a:bodyPr>
          <a:lstStyle/>
          <a:p>
            <a:r>
              <a:rPr lang="en-US" sz="1200" dirty="0" smtClean="0">
                <a:solidFill>
                  <a:schemeClr val="tx2">
                    <a:lumMod val="50000"/>
                  </a:schemeClr>
                </a:solidFill>
              </a:rPr>
              <a:t>DCIPS Employment and Placement</a:t>
            </a:r>
            <a:endParaRPr lang="en-US" sz="1200" dirty="0">
              <a:solidFill>
                <a:schemeClr val="tx2">
                  <a:lumMod val="50000"/>
                </a:schemeClr>
              </a:solidFill>
            </a:endParaRPr>
          </a:p>
        </p:txBody>
      </p:sp>
      <p:sp>
        <p:nvSpPr>
          <p:cNvPr id="5" name="TextBox 4"/>
          <p:cNvSpPr txBox="1"/>
          <p:nvPr/>
        </p:nvSpPr>
        <p:spPr>
          <a:xfrm>
            <a:off x="8241475" y="6507331"/>
            <a:ext cx="884787" cy="276999"/>
          </a:xfrm>
          <a:prstGeom prst="rect">
            <a:avLst/>
          </a:prstGeom>
          <a:solidFill>
            <a:schemeClr val="bg1"/>
          </a:solidFill>
        </p:spPr>
        <p:txBody>
          <a:bodyPr wrap="square" rtlCol="0">
            <a:spAutoFit/>
          </a:bodyPr>
          <a:lstStyle/>
          <a:p>
            <a:r>
              <a:rPr lang="en-US" sz="1200" dirty="0" smtClean="0">
                <a:solidFill>
                  <a:schemeClr val="tx2">
                    <a:lumMod val="50000"/>
                  </a:schemeClr>
                </a:solidFill>
              </a:rPr>
              <a:t>Slide 5- 1</a:t>
            </a:r>
            <a:endParaRPr lang="en-US" sz="1200" dirty="0">
              <a:solidFill>
                <a:schemeClr val="tx2">
                  <a:lumMod val="50000"/>
                </a:schemeClr>
              </a:solidFill>
            </a:endParaRPr>
          </a:p>
        </p:txBody>
      </p:sp>
    </p:spTree>
    <p:extLst>
      <p:ext uri="{BB962C8B-B14F-4D97-AF65-F5344CB8AC3E}">
        <p14:creationId xmlns:p14="http://schemas.microsoft.com/office/powerpoint/2010/main" val="3966667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4" y="982663"/>
            <a:ext cx="6544417" cy="639762"/>
          </a:xfrm>
        </p:spPr>
        <p:txBody>
          <a:bodyPr>
            <a:normAutofit/>
          </a:bodyPr>
          <a:lstStyle/>
          <a:p>
            <a:r>
              <a:rPr lang="en-US" sz="2800" dirty="0" smtClean="0"/>
              <a:t>Hiring Flexibilities Scenario</a:t>
            </a:r>
            <a:endParaRPr lang="en-US" sz="2800" dirty="0"/>
          </a:p>
        </p:txBody>
      </p:sp>
      <p:sp>
        <p:nvSpPr>
          <p:cNvPr id="3" name="Content Placeholder 2"/>
          <p:cNvSpPr>
            <a:spLocks noGrp="1"/>
          </p:cNvSpPr>
          <p:nvPr>
            <p:ph sz="half" idx="2"/>
          </p:nvPr>
        </p:nvSpPr>
        <p:spPr>
          <a:xfrm>
            <a:off x="332322" y="2066306"/>
            <a:ext cx="5878473" cy="3443844"/>
          </a:xfrm>
        </p:spPr>
        <p:txBody>
          <a:bodyPr>
            <a:normAutofit/>
          </a:bodyPr>
          <a:lstStyle/>
          <a:p>
            <a:pPr marL="0" indent="0">
              <a:buNone/>
            </a:pPr>
            <a:r>
              <a:rPr lang="en-US" i="1" dirty="0" smtClean="0"/>
              <a:t>Elizabeth</a:t>
            </a:r>
            <a:r>
              <a:rPr lang="en-US" i="1" dirty="0"/>
              <a:t>, a member of the Defense Intelligence Agency and a reservist, has been called to active duty for a period of 18 months. </a:t>
            </a:r>
            <a:r>
              <a:rPr lang="en-US" i="1" dirty="0" smtClean="0"/>
              <a:t>Marvin</a:t>
            </a:r>
            <a:r>
              <a:rPr lang="en-US" i="1" dirty="0"/>
              <a:t>, her supervisor, doesn’t have anyone who can be detailed to support this position. He is considering how to get the work done while Elizabeth is gone and thinks the best course of action is to fill the position for the period of Elizabeth’s absence.</a:t>
            </a:r>
            <a:endParaRPr lang="en-US" dirty="0"/>
          </a:p>
        </p:txBody>
      </p:sp>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Hiring Flexibilities Scenario</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rgbClr val="1F497D">
                    <a:lumMod val="50000"/>
                  </a:srgbClr>
                </a:solidFill>
              </a:rPr>
              <a:t>Slide 5- 10</a:t>
            </a:r>
            <a:endParaRPr lang="en-US" sz="1200" dirty="0">
              <a:solidFill>
                <a:srgbClr val="1F497D">
                  <a:lumMod val="50000"/>
                </a:srgb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rgbClr val="1F497D">
                    <a:lumMod val="50000"/>
                  </a:srgbClr>
                </a:solidFill>
              </a:rPr>
              <a:t>DCIPS Employment and Placement</a:t>
            </a:r>
            <a:endParaRPr lang="en-US" sz="1200" dirty="0">
              <a:solidFill>
                <a:srgbClr val="1F497D">
                  <a:lumMod val="50000"/>
                </a:srgbClr>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7662" t="11429" b="16883"/>
          <a:stretch/>
        </p:blipFill>
        <p:spPr>
          <a:xfrm>
            <a:off x="6841530" y="3396343"/>
            <a:ext cx="1949216" cy="2897578"/>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113682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4" y="982663"/>
            <a:ext cx="6544417" cy="639762"/>
          </a:xfrm>
        </p:spPr>
        <p:txBody>
          <a:bodyPr>
            <a:normAutofit/>
          </a:bodyPr>
          <a:lstStyle/>
          <a:p>
            <a:r>
              <a:rPr lang="en-US" sz="2800" dirty="0" smtClean="0"/>
              <a:t>Internal Placement Flexibilities</a:t>
            </a:r>
            <a:endParaRPr lang="en-US" sz="2800" dirty="0"/>
          </a:p>
        </p:txBody>
      </p:sp>
      <p:sp>
        <p:nvSpPr>
          <p:cNvPr id="3" name="Content Placeholder 2"/>
          <p:cNvSpPr>
            <a:spLocks noGrp="1"/>
          </p:cNvSpPr>
          <p:nvPr>
            <p:ph sz="half" idx="2"/>
          </p:nvPr>
        </p:nvSpPr>
        <p:spPr>
          <a:xfrm>
            <a:off x="922904" y="5320144"/>
            <a:ext cx="7298193" cy="914401"/>
          </a:xfrm>
        </p:spPr>
        <p:txBody>
          <a:bodyPr>
            <a:normAutofit/>
          </a:bodyPr>
          <a:lstStyle/>
          <a:p>
            <a:pPr marL="0" indent="0" algn="ctr">
              <a:buNone/>
            </a:pPr>
            <a:r>
              <a:rPr lang="en-US" dirty="0"/>
              <a:t>DCIPS provides </a:t>
            </a:r>
            <a:r>
              <a:rPr lang="en-US" dirty="0" smtClean="0"/>
              <a:t>the flexibility </a:t>
            </a:r>
            <a:r>
              <a:rPr lang="en-US" dirty="0"/>
              <a:t>to </a:t>
            </a:r>
            <a:r>
              <a:rPr lang="en-US" dirty="0" smtClean="0"/>
              <a:t>quickly </a:t>
            </a:r>
            <a:r>
              <a:rPr lang="en-US" dirty="0"/>
              <a:t>assign the </a:t>
            </a:r>
            <a:endParaRPr lang="en-US" dirty="0" smtClean="0"/>
          </a:p>
          <a:p>
            <a:pPr marL="0" indent="0" algn="ctr">
              <a:buNone/>
            </a:pPr>
            <a:r>
              <a:rPr lang="en-US" dirty="0" smtClean="0"/>
              <a:t>right </a:t>
            </a:r>
            <a:r>
              <a:rPr lang="en-US" dirty="0"/>
              <a:t>people </a:t>
            </a:r>
            <a:r>
              <a:rPr lang="en-US" dirty="0" smtClean="0"/>
              <a:t>where </a:t>
            </a:r>
            <a:r>
              <a:rPr lang="en-US" dirty="0"/>
              <a:t>they are needed</a:t>
            </a:r>
          </a:p>
        </p:txBody>
      </p:sp>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Internal Placement Flexibilities</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rgbClr val="1F497D">
                    <a:lumMod val="50000"/>
                  </a:srgbClr>
                </a:solidFill>
              </a:rPr>
              <a:t>Slide 5- 11</a:t>
            </a:r>
            <a:endParaRPr lang="en-US" sz="1200" dirty="0">
              <a:solidFill>
                <a:srgbClr val="1F497D">
                  <a:lumMod val="50000"/>
                </a:srgb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rgbClr val="1F497D">
                    <a:lumMod val="50000"/>
                  </a:srgbClr>
                </a:solidFill>
              </a:rPr>
              <a:t>DCIPS Employment and Placement</a:t>
            </a:r>
            <a:endParaRPr lang="en-US" sz="1200" dirty="0">
              <a:solidFill>
                <a:srgbClr val="1F497D">
                  <a:lumMod val="50000"/>
                </a:srgb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29150"/>
          <a:stretch/>
        </p:blipFill>
        <p:spPr>
          <a:xfrm>
            <a:off x="1230482" y="1967307"/>
            <a:ext cx="6683037" cy="3150957"/>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048525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4" y="982663"/>
            <a:ext cx="6544417" cy="639762"/>
          </a:xfrm>
        </p:spPr>
        <p:txBody>
          <a:bodyPr>
            <a:normAutofit/>
          </a:bodyPr>
          <a:lstStyle/>
          <a:p>
            <a:r>
              <a:rPr lang="en-US" sz="2800" dirty="0" smtClean="0"/>
              <a:t>Can You Define These Key Terms?</a:t>
            </a:r>
            <a:endParaRPr lang="en-US" sz="2800" dirty="0"/>
          </a:p>
        </p:txBody>
      </p:sp>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Key Terms</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rgbClr val="1F497D">
                    <a:lumMod val="50000"/>
                  </a:srgbClr>
                </a:solidFill>
              </a:rPr>
              <a:t>Slide 5- 12</a:t>
            </a:r>
            <a:endParaRPr lang="en-US" sz="1200" dirty="0">
              <a:solidFill>
                <a:srgbClr val="1F497D">
                  <a:lumMod val="50000"/>
                </a:srgb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rgbClr val="1F497D">
                    <a:lumMod val="50000"/>
                  </a:srgbClr>
                </a:solidFill>
              </a:rPr>
              <a:t>DCIPS Employment and Placement</a:t>
            </a:r>
            <a:endParaRPr lang="en-US" sz="1200" dirty="0">
              <a:solidFill>
                <a:srgbClr val="1F497D">
                  <a:lumMod val="50000"/>
                </a:srgbClr>
              </a:solidFill>
            </a:endParaRPr>
          </a:p>
        </p:txBody>
      </p:sp>
      <p:sp>
        <p:nvSpPr>
          <p:cNvPr id="10" name="Content Placeholder 2"/>
          <p:cNvSpPr>
            <a:spLocks noGrp="1"/>
          </p:cNvSpPr>
          <p:nvPr>
            <p:ph sz="half" idx="2"/>
          </p:nvPr>
        </p:nvSpPr>
        <p:spPr>
          <a:xfrm>
            <a:off x="549234" y="1935678"/>
            <a:ext cx="4007922" cy="4332989"/>
          </a:xfrm>
        </p:spPr>
        <p:txBody>
          <a:bodyPr>
            <a:normAutofit/>
          </a:bodyPr>
          <a:lstStyle/>
          <a:p>
            <a:r>
              <a:rPr lang="en-US" dirty="0" smtClean="0"/>
              <a:t>Promotion </a:t>
            </a:r>
          </a:p>
          <a:p>
            <a:endParaRPr lang="en-US" sz="1000" dirty="0"/>
          </a:p>
          <a:p>
            <a:pPr lvl="0"/>
            <a:r>
              <a:rPr lang="en-US" dirty="0" smtClean="0"/>
              <a:t>Reassignment</a:t>
            </a:r>
          </a:p>
          <a:p>
            <a:pPr marL="0" lvl="0" indent="0">
              <a:buNone/>
            </a:pPr>
            <a:endParaRPr lang="en-US" sz="1000" dirty="0" smtClean="0"/>
          </a:p>
          <a:p>
            <a:r>
              <a:rPr lang="en-US" dirty="0" smtClean="0"/>
              <a:t>Reduction in Band or Grade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0019" y="3475243"/>
            <a:ext cx="3621974" cy="2717737"/>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059308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4" y="982663"/>
            <a:ext cx="6544417" cy="639762"/>
          </a:xfrm>
        </p:spPr>
        <p:txBody>
          <a:bodyPr>
            <a:normAutofit/>
          </a:bodyPr>
          <a:lstStyle/>
          <a:p>
            <a:r>
              <a:rPr lang="en-US" sz="2800" dirty="0" smtClean="0"/>
              <a:t>Exceptions to Competition</a:t>
            </a:r>
            <a:endParaRPr lang="en-US" sz="2800" dirty="0"/>
          </a:p>
        </p:txBody>
      </p:sp>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Exceptions to Competition</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rgbClr val="1F497D">
                    <a:lumMod val="50000"/>
                  </a:srgbClr>
                </a:solidFill>
              </a:rPr>
              <a:t>Slide 5- 13</a:t>
            </a:r>
            <a:endParaRPr lang="en-US" sz="1200" dirty="0">
              <a:solidFill>
                <a:srgbClr val="1F497D">
                  <a:lumMod val="50000"/>
                </a:srgb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rgbClr val="1F497D">
                    <a:lumMod val="50000"/>
                  </a:srgbClr>
                </a:solidFill>
              </a:rPr>
              <a:t>DCIPS Employment and Placement</a:t>
            </a:r>
            <a:endParaRPr lang="en-US" sz="1200" dirty="0">
              <a:solidFill>
                <a:srgbClr val="1F497D">
                  <a:lumMod val="50000"/>
                </a:srgbClr>
              </a:solidFill>
            </a:endParaRPr>
          </a:p>
        </p:txBody>
      </p:sp>
      <p:sp>
        <p:nvSpPr>
          <p:cNvPr id="10" name="Content Placeholder 2"/>
          <p:cNvSpPr>
            <a:spLocks noGrp="1"/>
          </p:cNvSpPr>
          <p:nvPr>
            <p:ph sz="half" idx="2"/>
          </p:nvPr>
        </p:nvSpPr>
        <p:spPr>
          <a:xfrm>
            <a:off x="549234" y="1935678"/>
            <a:ext cx="4007922" cy="4332989"/>
          </a:xfrm>
        </p:spPr>
        <p:txBody>
          <a:bodyPr>
            <a:normAutofit/>
          </a:bodyPr>
          <a:lstStyle/>
          <a:p>
            <a:r>
              <a:rPr lang="en-US" dirty="0" smtClean="0"/>
              <a:t>Lateral Transfers</a:t>
            </a:r>
          </a:p>
          <a:p>
            <a:endParaRPr lang="en-US" sz="1000" dirty="0"/>
          </a:p>
          <a:p>
            <a:pPr lvl="0"/>
            <a:r>
              <a:rPr lang="en-US" dirty="0" smtClean="0"/>
              <a:t>Reassignments</a:t>
            </a:r>
          </a:p>
          <a:p>
            <a:pPr marL="0" lvl="0" indent="0">
              <a:buNone/>
            </a:pPr>
            <a:endParaRPr lang="en-US" sz="1000" dirty="0" smtClean="0"/>
          </a:p>
          <a:p>
            <a:r>
              <a:rPr lang="en-US" dirty="0" smtClean="0"/>
              <a:t>Details</a:t>
            </a:r>
          </a:p>
          <a:p>
            <a:endParaRPr lang="en-US" sz="1000" dirty="0" smtClean="0"/>
          </a:p>
          <a:p>
            <a:r>
              <a:rPr lang="en-US" dirty="0" smtClean="0"/>
              <a:t>Developmental Programs</a:t>
            </a:r>
          </a:p>
          <a:p>
            <a:endParaRPr lang="en-US" sz="1000" dirty="0" smtClean="0"/>
          </a:p>
          <a:p>
            <a:r>
              <a:rPr lang="en-US" dirty="0" smtClean="0"/>
              <a:t>Realignment</a:t>
            </a:r>
          </a:p>
          <a:p>
            <a:endParaRPr lang="en-US" sz="1000" dirty="0" smtClean="0"/>
          </a:p>
          <a:p>
            <a:r>
              <a:rPr lang="en-US" dirty="0" smtClean="0"/>
              <a:t>Accretion of Duties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974" t="6413" r="5162" b="35536"/>
          <a:stretch/>
        </p:blipFill>
        <p:spPr>
          <a:xfrm>
            <a:off x="4641872" y="1765482"/>
            <a:ext cx="4208251" cy="1832742"/>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737507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4" y="982663"/>
            <a:ext cx="6544417" cy="639762"/>
          </a:xfrm>
        </p:spPr>
        <p:txBody>
          <a:bodyPr>
            <a:normAutofit/>
          </a:bodyPr>
          <a:lstStyle/>
          <a:p>
            <a:r>
              <a:rPr lang="en-US" sz="2800" dirty="0" smtClean="0"/>
              <a:t>DCIPS Occupational Structure</a:t>
            </a:r>
            <a:endParaRPr lang="en-US" sz="2800" dirty="0"/>
          </a:p>
        </p:txBody>
      </p:sp>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DCIPS Occupational Structure</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rgbClr val="1F497D">
                    <a:lumMod val="50000"/>
                  </a:srgbClr>
                </a:solidFill>
              </a:rPr>
              <a:t>Slide 5- 14</a:t>
            </a:r>
            <a:endParaRPr lang="en-US" sz="1200" dirty="0">
              <a:solidFill>
                <a:srgbClr val="1F497D">
                  <a:lumMod val="50000"/>
                </a:srgb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rgbClr val="1F497D">
                    <a:lumMod val="50000"/>
                  </a:srgbClr>
                </a:solidFill>
              </a:rPr>
              <a:t>DCIPS Employment and Placement</a:t>
            </a:r>
            <a:endParaRPr lang="en-US" sz="1200" dirty="0">
              <a:solidFill>
                <a:srgbClr val="1F497D">
                  <a:lumMod val="50000"/>
                </a:srgbClr>
              </a:solidFill>
            </a:endParaRPr>
          </a:p>
        </p:txBody>
      </p:sp>
      <p:pic>
        <p:nvPicPr>
          <p:cNvPr id="16" name="Picture 15" descr="work categories_v6_blue.png"/>
          <p:cNvPicPr>
            <a:picLocks noChangeAspect="1"/>
          </p:cNvPicPr>
          <p:nvPr/>
        </p:nvPicPr>
        <p:blipFill>
          <a:blip r:embed="rId2" cstate="print"/>
          <a:stretch>
            <a:fillRect/>
          </a:stretch>
        </p:blipFill>
        <p:spPr>
          <a:xfrm>
            <a:off x="848614" y="1831334"/>
            <a:ext cx="7446773" cy="4519638"/>
          </a:xfrm>
          <a:prstGeom prst="rect">
            <a:avLst/>
          </a:prstGeom>
        </p:spPr>
      </p:pic>
      <p:cxnSp>
        <p:nvCxnSpPr>
          <p:cNvPr id="10" name="Straight Connector 9"/>
          <p:cNvCxnSpPr/>
          <p:nvPr/>
        </p:nvCxnSpPr>
        <p:spPr>
          <a:xfrm rot="16200000" flipH="1">
            <a:off x="1056902" y="4061360"/>
            <a:ext cx="4488873" cy="475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952010" y="2576945"/>
            <a:ext cx="1733798" cy="11875"/>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538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4" y="982663"/>
            <a:ext cx="6544417" cy="639762"/>
          </a:xfrm>
        </p:spPr>
        <p:txBody>
          <a:bodyPr>
            <a:normAutofit/>
          </a:bodyPr>
          <a:lstStyle/>
          <a:p>
            <a:r>
              <a:rPr lang="en-US" sz="2800" dirty="0" smtClean="0"/>
              <a:t>DCIPS Competitive Actions Game</a:t>
            </a:r>
            <a:endParaRPr lang="en-US" sz="2800" dirty="0"/>
          </a:p>
        </p:txBody>
      </p:sp>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DCIPS Competitive Actions Game</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rgbClr val="1F497D">
                    <a:lumMod val="50000"/>
                  </a:srgbClr>
                </a:solidFill>
              </a:rPr>
              <a:t>Slide 5- 15</a:t>
            </a:r>
            <a:endParaRPr lang="en-US" sz="1200" dirty="0">
              <a:solidFill>
                <a:srgbClr val="1F497D">
                  <a:lumMod val="50000"/>
                </a:srgb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rgbClr val="1F497D">
                    <a:lumMod val="50000"/>
                  </a:srgbClr>
                </a:solidFill>
              </a:rPr>
              <a:t>DCIPS Employment and Placement</a:t>
            </a:r>
            <a:endParaRPr lang="en-US" sz="1200" dirty="0">
              <a:solidFill>
                <a:srgbClr val="1F497D">
                  <a:lumMod val="50000"/>
                </a:srgb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451" y="2434442"/>
            <a:ext cx="3872837" cy="2581891"/>
          </a:xfrm>
          <a:prstGeom prst="rect">
            <a:avLst/>
          </a:prstGeom>
          <a:effectLst>
            <a:outerShdw blurRad="50800" dist="38100" dir="10800000" algn="r" rotWithShape="0">
              <a:prstClr val="black">
                <a:alpha val="40000"/>
              </a:prstClr>
            </a:outerShdw>
          </a:effectLst>
        </p:spPr>
      </p:pic>
      <p:sp>
        <p:nvSpPr>
          <p:cNvPr id="10" name="Content Placeholder 2"/>
          <p:cNvSpPr>
            <a:spLocks noGrp="1"/>
          </p:cNvSpPr>
          <p:nvPr>
            <p:ph sz="half" idx="2"/>
          </p:nvPr>
        </p:nvSpPr>
        <p:spPr>
          <a:xfrm>
            <a:off x="4738793" y="2232562"/>
            <a:ext cx="4070924" cy="3669476"/>
          </a:xfrm>
        </p:spPr>
        <p:txBody>
          <a:bodyPr>
            <a:noAutofit/>
          </a:bodyPr>
          <a:lstStyle/>
          <a:p>
            <a:pPr marL="0" indent="0">
              <a:buNone/>
            </a:pPr>
            <a:r>
              <a:rPr lang="en-US" sz="2000" dirty="0" smtClean="0"/>
              <a:t>Instructions: Create 5 questions about competitive actions to ask the other team.  At least two questions should be scenario-based and focus on:</a:t>
            </a:r>
          </a:p>
          <a:p>
            <a:r>
              <a:rPr lang="en-US" sz="2000" dirty="0" smtClean="0"/>
              <a:t>The type of action required</a:t>
            </a:r>
          </a:p>
          <a:p>
            <a:r>
              <a:rPr lang="en-US" sz="2000" dirty="0" smtClean="0"/>
              <a:t>Whether the action requires competition</a:t>
            </a:r>
          </a:p>
          <a:p>
            <a:r>
              <a:rPr lang="en-US" sz="2000" dirty="0" smtClean="0"/>
              <a:t>Reason for your answer</a:t>
            </a:r>
            <a:endParaRPr lang="en-US" sz="2000" dirty="0"/>
          </a:p>
        </p:txBody>
      </p:sp>
    </p:spTree>
    <p:extLst>
      <p:ext uri="{BB962C8B-B14F-4D97-AF65-F5344CB8AC3E}">
        <p14:creationId xmlns:p14="http://schemas.microsoft.com/office/powerpoint/2010/main" val="4077740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4" y="982663"/>
            <a:ext cx="6544417" cy="639762"/>
          </a:xfrm>
        </p:spPr>
        <p:txBody>
          <a:bodyPr>
            <a:normAutofit/>
          </a:bodyPr>
          <a:lstStyle/>
          <a:p>
            <a:r>
              <a:rPr lang="en-US" sz="2800" dirty="0" smtClean="0"/>
              <a:t>Trial Periods</a:t>
            </a:r>
            <a:endParaRPr lang="en-US" sz="2800" dirty="0"/>
          </a:p>
        </p:txBody>
      </p:sp>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Trial Periods</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rgbClr val="1F497D">
                    <a:lumMod val="50000"/>
                  </a:srgbClr>
                </a:solidFill>
              </a:rPr>
              <a:t>Slide 5- 16</a:t>
            </a:r>
            <a:endParaRPr lang="en-US" sz="1200" dirty="0">
              <a:solidFill>
                <a:srgbClr val="1F497D">
                  <a:lumMod val="50000"/>
                </a:srgb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rgbClr val="1F497D">
                    <a:lumMod val="50000"/>
                  </a:srgbClr>
                </a:solidFill>
              </a:rPr>
              <a:t>DCIPS Employment and Placement</a:t>
            </a:r>
            <a:endParaRPr lang="en-US" sz="1200" dirty="0">
              <a:solidFill>
                <a:srgbClr val="1F497D">
                  <a:lumMod val="50000"/>
                </a:srgbClr>
              </a:solidFill>
            </a:endParaRPr>
          </a:p>
        </p:txBody>
      </p:sp>
      <p:sp>
        <p:nvSpPr>
          <p:cNvPr id="11" name="Content Placeholder 2"/>
          <p:cNvSpPr>
            <a:spLocks noGrp="1"/>
          </p:cNvSpPr>
          <p:nvPr>
            <p:ph sz="half" idx="2"/>
          </p:nvPr>
        </p:nvSpPr>
        <p:spPr>
          <a:xfrm>
            <a:off x="457200" y="1793174"/>
            <a:ext cx="5314208" cy="4332989"/>
          </a:xfrm>
        </p:spPr>
        <p:txBody>
          <a:bodyPr>
            <a:normAutofit fontScale="92500"/>
          </a:bodyPr>
          <a:lstStyle/>
          <a:p>
            <a:pPr lvl="0"/>
            <a:r>
              <a:rPr lang="en-US" dirty="0" smtClean="0"/>
              <a:t>All new Defense Intelligence employees will serve a two-year trial period</a:t>
            </a:r>
          </a:p>
          <a:p>
            <a:pPr lvl="0"/>
            <a:endParaRPr lang="en-US" sz="1000" dirty="0" smtClean="0"/>
          </a:p>
          <a:p>
            <a:r>
              <a:rPr lang="en-US" dirty="0"/>
              <a:t>Once an employee has </a:t>
            </a:r>
            <a:r>
              <a:rPr lang="en-US" dirty="0" smtClean="0"/>
              <a:t>completed </a:t>
            </a:r>
            <a:r>
              <a:rPr lang="en-US" dirty="0"/>
              <a:t>a DCIPS trial period, he/she will not need to complete another </a:t>
            </a:r>
            <a:r>
              <a:rPr lang="en-US" dirty="0" smtClean="0"/>
              <a:t>one</a:t>
            </a:r>
          </a:p>
          <a:p>
            <a:endParaRPr lang="en-US" sz="1100" dirty="0" smtClean="0"/>
          </a:p>
          <a:p>
            <a:pPr lvl="0"/>
            <a:r>
              <a:rPr lang="en-US" dirty="0"/>
              <a:t>A </a:t>
            </a:r>
            <a:r>
              <a:rPr lang="en-US" dirty="0" smtClean="0"/>
              <a:t>Defense Intelligence </a:t>
            </a:r>
            <a:r>
              <a:rPr lang="en-US" dirty="0"/>
              <a:t>employee who moves to another </a:t>
            </a:r>
            <a:r>
              <a:rPr lang="en-US" dirty="0" smtClean="0"/>
              <a:t>Defense Intelligence </a:t>
            </a:r>
            <a:r>
              <a:rPr lang="en-US" dirty="0"/>
              <a:t>position or </a:t>
            </a:r>
            <a:r>
              <a:rPr lang="en-US" dirty="0" smtClean="0"/>
              <a:t>Component before completing the trial period does not have to start over, but will complete the trial period in the new position or Component</a:t>
            </a:r>
            <a:endParaRPr lang="en-US" dirty="0"/>
          </a:p>
          <a:p>
            <a:endParaRPr lang="en-US" dirty="0"/>
          </a:p>
          <a:p>
            <a:pPr lvl="0"/>
            <a:endParaRPr lang="en-US" dirty="0" smtClean="0"/>
          </a:p>
          <a:p>
            <a:pPr lvl="0"/>
            <a:endParaRPr lang="en-US" dirty="0" smtClean="0"/>
          </a:p>
          <a:p>
            <a:pPr lvl="0"/>
            <a:endParaRPr lang="en-US" sz="11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9428" r="14805"/>
          <a:stretch/>
        </p:blipFill>
        <p:spPr>
          <a:xfrm>
            <a:off x="6531428" y="2841911"/>
            <a:ext cx="2304440" cy="3457949"/>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511998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4" y="982663"/>
            <a:ext cx="6544417" cy="639762"/>
          </a:xfrm>
        </p:spPr>
        <p:txBody>
          <a:bodyPr>
            <a:normAutofit/>
          </a:bodyPr>
          <a:lstStyle/>
          <a:p>
            <a:r>
              <a:rPr lang="en-US" sz="2800" dirty="0" smtClean="0"/>
              <a:t>Joint Duty Assignments</a:t>
            </a:r>
            <a:endParaRPr lang="en-US" sz="2800" dirty="0"/>
          </a:p>
        </p:txBody>
      </p:sp>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Joint Duty Assignments</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rgbClr val="1F497D">
                    <a:lumMod val="50000"/>
                  </a:srgbClr>
                </a:solidFill>
              </a:rPr>
              <a:t>Slide 5- 18</a:t>
            </a:r>
            <a:endParaRPr lang="en-US" sz="1200" dirty="0">
              <a:solidFill>
                <a:srgbClr val="1F497D">
                  <a:lumMod val="50000"/>
                </a:srgb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rgbClr val="1F497D">
                    <a:lumMod val="50000"/>
                  </a:srgbClr>
                </a:solidFill>
              </a:rPr>
              <a:t>DCIPS Employment and Placement</a:t>
            </a:r>
            <a:endParaRPr lang="en-US" sz="1200" dirty="0">
              <a:solidFill>
                <a:srgbClr val="1F497D">
                  <a:lumMod val="50000"/>
                </a:srgbClr>
              </a:solidFill>
            </a:endParaRPr>
          </a:p>
        </p:txBody>
      </p:sp>
      <p:sp>
        <p:nvSpPr>
          <p:cNvPr id="7" name="Content Placeholder 2"/>
          <p:cNvSpPr>
            <a:spLocks noGrp="1"/>
          </p:cNvSpPr>
          <p:nvPr>
            <p:ph sz="half" idx="2"/>
          </p:nvPr>
        </p:nvSpPr>
        <p:spPr>
          <a:xfrm>
            <a:off x="661471" y="5130140"/>
            <a:ext cx="7821059" cy="1199408"/>
          </a:xfrm>
        </p:spPr>
        <p:txBody>
          <a:bodyPr>
            <a:noAutofit/>
          </a:bodyPr>
          <a:lstStyle/>
          <a:p>
            <a:pPr marL="0" indent="0" algn="ctr">
              <a:buNone/>
            </a:pPr>
            <a:r>
              <a:rPr lang="en-US" sz="2200" dirty="0"/>
              <a:t>The </a:t>
            </a:r>
            <a:r>
              <a:rPr lang="en-US" sz="2200" dirty="0" smtClean="0"/>
              <a:t>JDA </a:t>
            </a:r>
            <a:r>
              <a:rPr lang="en-US" sz="2200" dirty="0"/>
              <a:t>Program is a leadership development program </a:t>
            </a:r>
            <a:r>
              <a:rPr lang="en-US" sz="2200" dirty="0" smtClean="0"/>
              <a:t>whose purpose is to build a cadre of intelligence professionals with experience in more than one IC element.</a:t>
            </a:r>
            <a:endParaRPr lang="en-US" sz="2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7876" y="1912918"/>
            <a:ext cx="4548249" cy="3032166"/>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427754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4" y="982663"/>
            <a:ext cx="6544417" cy="639762"/>
          </a:xfrm>
        </p:spPr>
        <p:txBody>
          <a:bodyPr>
            <a:normAutofit/>
          </a:bodyPr>
          <a:lstStyle/>
          <a:p>
            <a:r>
              <a:rPr lang="en-US" sz="2800" dirty="0" smtClean="0"/>
              <a:t>JDA Scenario</a:t>
            </a:r>
            <a:endParaRPr lang="en-US" sz="2800" dirty="0"/>
          </a:p>
        </p:txBody>
      </p:sp>
      <p:sp>
        <p:nvSpPr>
          <p:cNvPr id="3" name="Content Placeholder 2"/>
          <p:cNvSpPr>
            <a:spLocks noGrp="1"/>
          </p:cNvSpPr>
          <p:nvPr>
            <p:ph sz="half" idx="2"/>
          </p:nvPr>
        </p:nvSpPr>
        <p:spPr>
          <a:xfrm>
            <a:off x="501583" y="1710047"/>
            <a:ext cx="8170410" cy="4619501"/>
          </a:xfrm>
        </p:spPr>
        <p:txBody>
          <a:bodyPr>
            <a:normAutofit lnSpcReduction="10000"/>
          </a:bodyPr>
          <a:lstStyle/>
          <a:p>
            <a:r>
              <a:rPr lang="en-US" i="1" dirty="0"/>
              <a:t>Management has been trying for some time to fill a procurement analyst position. The position is in the Professional Work Category at the Full Performance Work Level, GG-13 and requires some unique skills. The position has been advertised at least four times; generally, it does not get any qualified applicants. </a:t>
            </a:r>
            <a:endParaRPr lang="en-US" i="1" dirty="0" smtClean="0"/>
          </a:p>
          <a:p>
            <a:endParaRPr lang="en-US" sz="1100" dirty="0"/>
          </a:p>
          <a:p>
            <a:r>
              <a:rPr lang="en-US" i="1" dirty="0"/>
              <a:t>One of the problems with the position is that it is located in an isolated area. When management has tried to hire for these types of positions in the past, they have had a great deal of difficulty and some positions have remained unfilled for </a:t>
            </a:r>
            <a:r>
              <a:rPr lang="en-US" i="1" dirty="0" smtClean="0"/>
              <a:t>months, although other organizations within the IC have employees with the necessary skill sets.</a:t>
            </a:r>
            <a:endParaRPr lang="en-US" dirty="0"/>
          </a:p>
        </p:txBody>
      </p:sp>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JDA Scenario</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rgbClr val="1F497D">
                    <a:lumMod val="50000"/>
                  </a:srgbClr>
                </a:solidFill>
              </a:rPr>
              <a:t>Slide 5- 19</a:t>
            </a:r>
            <a:endParaRPr lang="en-US" sz="1200" dirty="0">
              <a:solidFill>
                <a:srgbClr val="1F497D">
                  <a:lumMod val="50000"/>
                </a:srgb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rgbClr val="1F497D">
                    <a:lumMod val="50000"/>
                  </a:srgbClr>
                </a:solidFill>
              </a:rPr>
              <a:t>DCIPS Employment and Placement</a:t>
            </a:r>
            <a:endParaRPr lang="en-US" sz="1200" dirty="0">
              <a:solidFill>
                <a:srgbClr val="1F497D">
                  <a:lumMod val="50000"/>
                </a:srgbClr>
              </a:solidFill>
            </a:endParaRPr>
          </a:p>
        </p:txBody>
      </p:sp>
    </p:spTree>
    <p:extLst>
      <p:ext uri="{BB962C8B-B14F-4D97-AF65-F5344CB8AC3E}">
        <p14:creationId xmlns:p14="http://schemas.microsoft.com/office/powerpoint/2010/main" val="2744603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4" y="982663"/>
            <a:ext cx="6544417" cy="639762"/>
          </a:xfrm>
        </p:spPr>
        <p:txBody>
          <a:bodyPr>
            <a:normAutofit/>
          </a:bodyPr>
          <a:lstStyle/>
          <a:p>
            <a:r>
              <a:rPr lang="en-US" sz="2800" dirty="0" smtClean="0"/>
              <a:t>JDA Credit Criteria</a:t>
            </a:r>
            <a:endParaRPr lang="en-US" sz="2800" dirty="0"/>
          </a:p>
        </p:txBody>
      </p:sp>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JDA Credit Criteria</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rgbClr val="1F497D">
                    <a:lumMod val="50000"/>
                  </a:srgbClr>
                </a:solidFill>
              </a:rPr>
              <a:t>Slide 5- 20</a:t>
            </a:r>
            <a:endParaRPr lang="en-US" sz="1200" dirty="0">
              <a:solidFill>
                <a:srgbClr val="1F497D">
                  <a:lumMod val="50000"/>
                </a:srgb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rgbClr val="1F497D">
                    <a:lumMod val="50000"/>
                  </a:srgbClr>
                </a:solidFill>
              </a:rPr>
              <a:t>DCIPS Employment and Placement</a:t>
            </a:r>
            <a:endParaRPr lang="en-US" sz="1200" dirty="0">
              <a:solidFill>
                <a:srgbClr val="1F497D">
                  <a:lumMod val="50000"/>
                </a:srgbClr>
              </a:solidFill>
            </a:endParaRPr>
          </a:p>
        </p:txBody>
      </p:sp>
      <p:sp>
        <p:nvSpPr>
          <p:cNvPr id="10" name="Content Placeholder 2"/>
          <p:cNvSpPr>
            <a:spLocks noGrp="1"/>
          </p:cNvSpPr>
          <p:nvPr>
            <p:ph sz="half" idx="2"/>
          </p:nvPr>
        </p:nvSpPr>
        <p:spPr>
          <a:xfrm>
            <a:off x="457200" y="1935678"/>
            <a:ext cx="4304805" cy="4332989"/>
          </a:xfrm>
        </p:spPr>
        <p:txBody>
          <a:bodyPr>
            <a:normAutofit/>
          </a:bodyPr>
          <a:lstStyle/>
          <a:p>
            <a:pPr lvl="0"/>
            <a:r>
              <a:rPr lang="en-US" dirty="0" smtClean="0"/>
              <a:t>Full-Time Employees</a:t>
            </a:r>
          </a:p>
          <a:p>
            <a:pPr lvl="0"/>
            <a:endParaRPr lang="en-US" sz="1000" dirty="0" smtClean="0"/>
          </a:p>
          <a:p>
            <a:r>
              <a:rPr lang="en-US" dirty="0" smtClean="0"/>
              <a:t>Part-Time </a:t>
            </a:r>
            <a:r>
              <a:rPr lang="en-US" dirty="0"/>
              <a:t>E</a:t>
            </a:r>
            <a:r>
              <a:rPr lang="en-US" dirty="0" smtClean="0"/>
              <a:t>mployees</a:t>
            </a:r>
          </a:p>
          <a:p>
            <a:endParaRPr lang="en-US" sz="1000" dirty="0" smtClean="0"/>
          </a:p>
          <a:p>
            <a:pPr lvl="0"/>
            <a:r>
              <a:rPr lang="en-US" dirty="0" smtClean="0"/>
              <a:t>Deployment to a Combat </a:t>
            </a:r>
            <a:r>
              <a:rPr lang="en-US" dirty="0"/>
              <a:t>Z</a:t>
            </a:r>
            <a:r>
              <a:rPr lang="en-US" dirty="0" smtClean="0"/>
              <a:t>one</a:t>
            </a:r>
          </a:p>
          <a:p>
            <a:pPr lvl="0"/>
            <a:endParaRPr lang="en-US" sz="1000" dirty="0" smtClean="0"/>
          </a:p>
          <a:p>
            <a:pPr lvl="0"/>
            <a:r>
              <a:rPr lang="en-US" dirty="0" smtClean="0"/>
              <a:t>Multiple Assignments</a:t>
            </a:r>
          </a:p>
          <a:p>
            <a:pPr marL="0" indent="0">
              <a:buNone/>
            </a:pPr>
            <a:endParaRPr lang="en-US" dirty="0"/>
          </a:p>
          <a:p>
            <a:pPr lvl="0"/>
            <a:endParaRPr lang="en-US" dirty="0" smtClean="0"/>
          </a:p>
          <a:p>
            <a:pPr lvl="0"/>
            <a:endParaRPr lang="en-US" dirty="0" smtClean="0"/>
          </a:p>
          <a:p>
            <a:pPr lvl="0"/>
            <a:endParaRPr lang="en-US" sz="11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7359"/>
          <a:stretch/>
        </p:blipFill>
        <p:spPr>
          <a:xfrm>
            <a:off x="5367647" y="2054431"/>
            <a:ext cx="3004457" cy="4175025"/>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655783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19850"/>
            <a:ext cx="8229600" cy="4525963"/>
          </a:xfrm>
        </p:spPr>
        <p:txBody>
          <a:bodyPr/>
          <a:lstStyle/>
          <a:p>
            <a:r>
              <a:rPr lang="en-US" sz="2400" dirty="0" smtClean="0"/>
              <a:t>Topic 1 – DCIPS and the Excepted Service Under Title 10</a:t>
            </a:r>
          </a:p>
          <a:p>
            <a:r>
              <a:rPr lang="en-US" sz="2400" dirty="0" smtClean="0"/>
              <a:t>Topic 2 </a:t>
            </a:r>
            <a:r>
              <a:rPr lang="en-US" sz="2400" dirty="0"/>
              <a:t>– </a:t>
            </a:r>
            <a:r>
              <a:rPr lang="en-US" sz="2400" dirty="0" smtClean="0"/>
              <a:t>Qualification Standards</a:t>
            </a:r>
          </a:p>
          <a:p>
            <a:r>
              <a:rPr lang="en-US" sz="2400" dirty="0" smtClean="0"/>
              <a:t>Topic 3 – DCIPS Appointing Authority and Hiring Flexibilities</a:t>
            </a:r>
          </a:p>
          <a:p>
            <a:r>
              <a:rPr lang="en-US" sz="2400" dirty="0" smtClean="0"/>
              <a:t>Topic 4 – Component-Specific Internal Placement Flexibilities</a:t>
            </a:r>
          </a:p>
          <a:p>
            <a:r>
              <a:rPr lang="en-US" sz="2400" dirty="0" smtClean="0"/>
              <a:t>Topic 5 – Competitive/Non-Competitive Actions</a:t>
            </a:r>
          </a:p>
          <a:p>
            <a:r>
              <a:rPr lang="en-US" sz="2400" dirty="0" smtClean="0"/>
              <a:t>Topic 6 – DCIPS Trial Periods</a:t>
            </a:r>
          </a:p>
          <a:p>
            <a:r>
              <a:rPr lang="en-US" sz="2400" dirty="0" smtClean="0"/>
              <a:t>Topic </a:t>
            </a:r>
            <a:r>
              <a:rPr lang="en-US" sz="2400" dirty="0"/>
              <a:t>7</a:t>
            </a:r>
            <a:r>
              <a:rPr lang="en-US" sz="2400" dirty="0" smtClean="0"/>
              <a:t> – Joint Duty Assignments</a:t>
            </a:r>
          </a:p>
          <a:p>
            <a:r>
              <a:rPr lang="en-US" sz="2400" dirty="0" smtClean="0"/>
              <a:t>Topic 8 – Quality in Employment and </a:t>
            </a:r>
          </a:p>
          <a:p>
            <a:pPr marL="0" indent="0">
              <a:buNone/>
            </a:pPr>
            <a:r>
              <a:rPr lang="en-US" sz="2400" dirty="0"/>
              <a:t> </a:t>
            </a:r>
            <a:r>
              <a:rPr lang="en-US" sz="2400" dirty="0" smtClean="0"/>
              <a:t>                     Placement Outcomes</a:t>
            </a:r>
          </a:p>
        </p:txBody>
      </p:sp>
      <p:sp>
        <p:nvSpPr>
          <p:cNvPr id="3" name="TextBox 2"/>
          <p:cNvSpPr txBox="1"/>
          <p:nvPr/>
        </p:nvSpPr>
        <p:spPr>
          <a:xfrm>
            <a:off x="4490806" y="215681"/>
            <a:ext cx="4634144"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Lesson 5 Topics</a:t>
            </a:r>
          </a:p>
        </p:txBody>
      </p:sp>
      <p:sp>
        <p:nvSpPr>
          <p:cNvPr id="5" name="TextBox 4"/>
          <p:cNvSpPr txBox="1"/>
          <p:nvPr/>
        </p:nvSpPr>
        <p:spPr>
          <a:xfrm>
            <a:off x="8265227" y="6507331"/>
            <a:ext cx="861036" cy="276999"/>
          </a:xfrm>
          <a:prstGeom prst="rect">
            <a:avLst/>
          </a:prstGeom>
          <a:solidFill>
            <a:schemeClr val="bg1"/>
          </a:solidFill>
        </p:spPr>
        <p:txBody>
          <a:bodyPr wrap="square" rtlCol="0">
            <a:spAutoFit/>
          </a:bodyPr>
          <a:lstStyle/>
          <a:p>
            <a:r>
              <a:rPr lang="en-US" sz="1200" dirty="0" smtClean="0">
                <a:solidFill>
                  <a:schemeClr val="tx2">
                    <a:lumMod val="50000"/>
                  </a:schemeClr>
                </a:solidFill>
              </a:rPr>
              <a:t>Slide </a:t>
            </a:r>
            <a:r>
              <a:rPr lang="en-US" sz="1200" dirty="0">
                <a:solidFill>
                  <a:schemeClr val="tx2">
                    <a:lumMod val="50000"/>
                  </a:schemeClr>
                </a:solidFill>
              </a:rPr>
              <a:t>6</a:t>
            </a:r>
            <a:r>
              <a:rPr lang="en-US" sz="1200" dirty="0" smtClean="0">
                <a:solidFill>
                  <a:schemeClr val="tx2">
                    <a:lumMod val="50000"/>
                  </a:schemeClr>
                </a:solidFill>
              </a:rPr>
              <a:t>- 2</a:t>
            </a:r>
            <a:endParaRPr lang="en-US" sz="1200" dirty="0">
              <a:solidFill>
                <a:schemeClr val="tx2">
                  <a:lumMod val="50000"/>
                </a:schemeClr>
              </a:solidFill>
            </a:endParaRPr>
          </a:p>
        </p:txBody>
      </p:sp>
      <p:sp>
        <p:nvSpPr>
          <p:cNvPr id="6" name="Text Placeholder 1"/>
          <p:cNvSpPr txBox="1">
            <a:spLocks/>
          </p:cNvSpPr>
          <p:nvPr/>
        </p:nvSpPr>
        <p:spPr>
          <a:xfrm>
            <a:off x="457200" y="1077663"/>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Lesson 5 Topics</a:t>
            </a:r>
            <a:endParaRPr lang="en-US"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4228" y="4463464"/>
            <a:ext cx="2761517" cy="1858026"/>
          </a:xfrm>
          <a:prstGeom prst="rect">
            <a:avLst/>
          </a:prstGeom>
          <a:effectLst>
            <a:outerShdw blurRad="50800" dist="38100" dir="10800000" algn="r" rotWithShape="0">
              <a:prstClr val="black">
                <a:alpha val="40000"/>
              </a:prstClr>
            </a:outerShdw>
          </a:effectLst>
        </p:spPr>
      </p:pic>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chemeClr val="tx2">
                    <a:lumMod val="50000"/>
                  </a:schemeClr>
                </a:solidFill>
              </a:rPr>
              <a:t>DCIPS Employment and Placement</a:t>
            </a:r>
            <a:endParaRPr lang="en-US" sz="1200" dirty="0">
              <a:solidFill>
                <a:schemeClr val="tx2">
                  <a:lumMod val="50000"/>
                </a:schemeClr>
              </a:solidFill>
            </a:endParaRPr>
          </a:p>
        </p:txBody>
      </p:sp>
    </p:spTree>
    <p:extLst>
      <p:ext uri="{BB962C8B-B14F-4D97-AF65-F5344CB8AC3E}">
        <p14:creationId xmlns:p14="http://schemas.microsoft.com/office/powerpoint/2010/main" val="4271014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4" y="982663"/>
            <a:ext cx="6544417" cy="639762"/>
          </a:xfrm>
        </p:spPr>
        <p:txBody>
          <a:bodyPr>
            <a:normAutofit/>
          </a:bodyPr>
          <a:lstStyle/>
          <a:p>
            <a:r>
              <a:rPr lang="en-US" sz="2800" dirty="0" smtClean="0"/>
              <a:t>Employment and Placement Metrics</a:t>
            </a:r>
            <a:endParaRPr lang="en-US" sz="2800" dirty="0"/>
          </a:p>
        </p:txBody>
      </p:sp>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Employment and Placement Metrics</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rgbClr val="1F497D">
                    <a:lumMod val="50000"/>
                  </a:srgbClr>
                </a:solidFill>
              </a:rPr>
              <a:t>Slide 5- 21</a:t>
            </a:r>
            <a:endParaRPr lang="en-US" sz="1200" dirty="0">
              <a:solidFill>
                <a:srgbClr val="1F497D">
                  <a:lumMod val="50000"/>
                </a:srgb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rgbClr val="1F497D">
                    <a:lumMod val="50000"/>
                  </a:srgbClr>
                </a:solidFill>
              </a:rPr>
              <a:t>DCIPS Employment and Placement</a:t>
            </a:r>
            <a:endParaRPr lang="en-US" sz="1200" dirty="0">
              <a:solidFill>
                <a:srgbClr val="1F497D">
                  <a:lumMod val="50000"/>
                </a:srgbClr>
              </a:solidFill>
            </a:endParaRPr>
          </a:p>
        </p:txBody>
      </p:sp>
      <p:sp>
        <p:nvSpPr>
          <p:cNvPr id="10" name="Content Placeholder 2"/>
          <p:cNvSpPr>
            <a:spLocks noGrp="1"/>
          </p:cNvSpPr>
          <p:nvPr>
            <p:ph sz="half" idx="2"/>
          </p:nvPr>
        </p:nvSpPr>
        <p:spPr>
          <a:xfrm>
            <a:off x="457200" y="1935678"/>
            <a:ext cx="5314208" cy="4332989"/>
          </a:xfrm>
        </p:spPr>
        <p:txBody>
          <a:bodyPr>
            <a:normAutofit/>
          </a:bodyPr>
          <a:lstStyle/>
          <a:p>
            <a:pPr lvl="0"/>
            <a:r>
              <a:rPr lang="en-US" dirty="0" smtClean="0"/>
              <a:t>Time-to-Fill</a:t>
            </a:r>
          </a:p>
          <a:p>
            <a:pPr lvl="0"/>
            <a:endParaRPr lang="en-US" sz="1000" dirty="0" smtClean="0"/>
          </a:p>
          <a:p>
            <a:r>
              <a:rPr lang="en-US" dirty="0" smtClean="0"/>
              <a:t>Vacancy Rate</a:t>
            </a:r>
          </a:p>
          <a:p>
            <a:endParaRPr lang="en-US" sz="1000" dirty="0" smtClean="0"/>
          </a:p>
          <a:p>
            <a:pPr lvl="0"/>
            <a:r>
              <a:rPr lang="en-US" dirty="0" smtClean="0"/>
              <a:t>Transparency</a:t>
            </a:r>
          </a:p>
          <a:p>
            <a:pPr lvl="0"/>
            <a:endParaRPr lang="en-US" sz="1000" dirty="0" smtClean="0"/>
          </a:p>
          <a:p>
            <a:pPr lvl="0"/>
            <a:r>
              <a:rPr lang="en-US" dirty="0" smtClean="0"/>
              <a:t>Collaboration</a:t>
            </a:r>
          </a:p>
          <a:p>
            <a:pPr lvl="0"/>
            <a:endParaRPr lang="en-US" sz="1000" dirty="0" smtClean="0"/>
          </a:p>
          <a:p>
            <a:pPr lvl="0"/>
            <a:r>
              <a:rPr lang="en-US" dirty="0" smtClean="0"/>
              <a:t>Quality</a:t>
            </a:r>
            <a:endParaRPr lang="en-US" dirty="0"/>
          </a:p>
          <a:p>
            <a:endParaRPr lang="en-US" dirty="0"/>
          </a:p>
          <a:p>
            <a:pPr lvl="0"/>
            <a:endParaRPr lang="en-US" dirty="0" smtClean="0"/>
          </a:p>
          <a:p>
            <a:pPr lvl="0"/>
            <a:endParaRPr lang="en-US" dirty="0" smtClean="0"/>
          </a:p>
          <a:p>
            <a:pPr lvl="0"/>
            <a:endParaRPr lang="en-US" sz="11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9264"/>
          <a:stretch/>
        </p:blipFill>
        <p:spPr>
          <a:xfrm>
            <a:off x="5108740" y="2180494"/>
            <a:ext cx="3022270" cy="4113427"/>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991631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0806" y="215681"/>
            <a:ext cx="4634144"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Lesson 5 Review</a:t>
            </a:r>
          </a:p>
        </p:txBody>
      </p:sp>
      <p:sp>
        <p:nvSpPr>
          <p:cNvPr id="5" name="TextBox 4"/>
          <p:cNvSpPr txBox="1"/>
          <p:nvPr/>
        </p:nvSpPr>
        <p:spPr>
          <a:xfrm>
            <a:off x="8371661" y="6507331"/>
            <a:ext cx="754601" cy="276999"/>
          </a:xfrm>
          <a:prstGeom prst="rect">
            <a:avLst/>
          </a:prstGeom>
          <a:solidFill>
            <a:schemeClr val="bg1"/>
          </a:solidFill>
        </p:spPr>
        <p:txBody>
          <a:bodyPr wrap="square" rtlCol="0">
            <a:spAutoFit/>
          </a:bodyPr>
          <a:lstStyle/>
          <a:p>
            <a:r>
              <a:rPr lang="en-US" sz="1200" dirty="0" smtClean="0">
                <a:solidFill>
                  <a:schemeClr val="tx2">
                    <a:lumMod val="50000"/>
                  </a:schemeClr>
                </a:solidFill>
              </a:rPr>
              <a:t>Slide 3- 2</a:t>
            </a:r>
            <a:endParaRPr lang="en-US" sz="1200" dirty="0">
              <a:solidFill>
                <a:schemeClr val="tx2">
                  <a:lumMod val="50000"/>
                </a:schemeClr>
              </a:solidFill>
            </a:endParaRPr>
          </a:p>
        </p:txBody>
      </p:sp>
      <p:sp>
        <p:nvSpPr>
          <p:cNvPr id="6" name="Text Placeholder 1"/>
          <p:cNvSpPr txBox="1">
            <a:spLocks/>
          </p:cNvSpPr>
          <p:nvPr/>
        </p:nvSpPr>
        <p:spPr>
          <a:xfrm>
            <a:off x="450618" y="1068138"/>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Lesson 5 Review</a:t>
            </a:r>
            <a:endParaRPr lang="en-US" b="1" dirty="0"/>
          </a:p>
        </p:txBody>
      </p:sp>
      <p:sp>
        <p:nvSpPr>
          <p:cNvPr id="8" name="TextBox 7"/>
          <p:cNvSpPr txBox="1"/>
          <p:nvPr/>
        </p:nvSpPr>
        <p:spPr>
          <a:xfrm>
            <a:off x="8098971" y="6507331"/>
            <a:ext cx="1027291" cy="276999"/>
          </a:xfrm>
          <a:prstGeom prst="rect">
            <a:avLst/>
          </a:prstGeom>
          <a:solidFill>
            <a:schemeClr val="bg1"/>
          </a:solidFill>
        </p:spPr>
        <p:txBody>
          <a:bodyPr wrap="square" rtlCol="0">
            <a:spAutoFit/>
          </a:bodyPr>
          <a:lstStyle/>
          <a:p>
            <a:r>
              <a:rPr lang="en-US" sz="1200" dirty="0" smtClean="0">
                <a:solidFill>
                  <a:schemeClr val="tx2">
                    <a:lumMod val="50000"/>
                  </a:schemeClr>
                </a:solidFill>
              </a:rPr>
              <a:t>Slide </a:t>
            </a:r>
            <a:r>
              <a:rPr lang="en-US" sz="1200" dirty="0">
                <a:solidFill>
                  <a:schemeClr val="tx2">
                    <a:lumMod val="50000"/>
                  </a:schemeClr>
                </a:solidFill>
              </a:rPr>
              <a:t>5</a:t>
            </a:r>
            <a:r>
              <a:rPr lang="en-US" sz="1200" dirty="0" smtClean="0">
                <a:solidFill>
                  <a:schemeClr val="tx2">
                    <a:lumMod val="50000"/>
                  </a:schemeClr>
                </a:solidFill>
              </a:rPr>
              <a:t>- 22</a:t>
            </a:r>
            <a:endParaRPr lang="en-US" sz="1200" dirty="0">
              <a:solidFill>
                <a:schemeClr val="tx2">
                  <a:lumMod val="50000"/>
                </a:scheme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chemeClr val="tx2">
                    <a:lumMod val="50000"/>
                  </a:schemeClr>
                </a:solidFill>
              </a:rPr>
              <a:t>DCIPS Employment and Placement</a:t>
            </a:r>
            <a:endParaRPr lang="en-US" sz="1200" dirty="0">
              <a:solidFill>
                <a:schemeClr val="tx2">
                  <a:lumMod val="50000"/>
                </a:schemeClr>
              </a:solidFill>
            </a:endParaRPr>
          </a:p>
        </p:txBody>
      </p:sp>
      <p:sp>
        <p:nvSpPr>
          <p:cNvPr id="11" name="Content Placeholder 1"/>
          <p:cNvSpPr>
            <a:spLocks noGrp="1"/>
          </p:cNvSpPr>
          <p:nvPr>
            <p:ph idx="1"/>
          </p:nvPr>
        </p:nvSpPr>
        <p:spPr>
          <a:xfrm>
            <a:off x="457200" y="1919850"/>
            <a:ext cx="8229600" cy="4525963"/>
          </a:xfrm>
        </p:spPr>
        <p:txBody>
          <a:bodyPr/>
          <a:lstStyle/>
          <a:p>
            <a:r>
              <a:rPr lang="en-US" sz="2400" dirty="0" smtClean="0"/>
              <a:t>Topic 1 – DCIPS and the Excepted Service Under Title 10</a:t>
            </a:r>
          </a:p>
          <a:p>
            <a:r>
              <a:rPr lang="en-US" sz="2400" dirty="0" smtClean="0"/>
              <a:t>Topic 2 </a:t>
            </a:r>
            <a:r>
              <a:rPr lang="en-US" sz="2400" dirty="0"/>
              <a:t>– </a:t>
            </a:r>
            <a:r>
              <a:rPr lang="en-US" sz="2400" dirty="0" smtClean="0"/>
              <a:t>Qualification Standards</a:t>
            </a:r>
          </a:p>
          <a:p>
            <a:r>
              <a:rPr lang="en-US" sz="2400" dirty="0" smtClean="0"/>
              <a:t>Topic 3 – DCIPS Appointing Authority and Hiring Flexibilities</a:t>
            </a:r>
          </a:p>
          <a:p>
            <a:r>
              <a:rPr lang="en-US" sz="2400" dirty="0" smtClean="0"/>
              <a:t>Topic 4 – Component-Specific Internal Placement Flexibilities</a:t>
            </a:r>
          </a:p>
          <a:p>
            <a:r>
              <a:rPr lang="en-US" sz="2400" dirty="0" smtClean="0"/>
              <a:t>Topic 5 – Competitive/Non-Competitive Actions</a:t>
            </a:r>
          </a:p>
          <a:p>
            <a:r>
              <a:rPr lang="en-US" sz="2400" dirty="0" smtClean="0"/>
              <a:t>Topic 6 – DCIPS Trial Periods</a:t>
            </a:r>
          </a:p>
          <a:p>
            <a:r>
              <a:rPr lang="en-US" sz="2400" dirty="0" smtClean="0"/>
              <a:t>Topic </a:t>
            </a:r>
            <a:r>
              <a:rPr lang="en-US" sz="2400" dirty="0"/>
              <a:t>7</a:t>
            </a:r>
            <a:r>
              <a:rPr lang="en-US" sz="2400" dirty="0" smtClean="0"/>
              <a:t> – Joint Duty Assignments</a:t>
            </a:r>
          </a:p>
          <a:p>
            <a:r>
              <a:rPr lang="en-US" sz="2400" dirty="0" smtClean="0"/>
              <a:t>Topic 8 – Quality in Employment and </a:t>
            </a:r>
          </a:p>
          <a:p>
            <a:pPr marL="0" indent="0">
              <a:buNone/>
            </a:pPr>
            <a:r>
              <a:rPr lang="en-US" sz="2400" dirty="0"/>
              <a:t> </a:t>
            </a:r>
            <a:r>
              <a:rPr lang="en-US" sz="2400" dirty="0" smtClean="0"/>
              <a:t>                     Placement Outcomes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4228" y="4463464"/>
            <a:ext cx="2761517" cy="1858026"/>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768816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5" y="982663"/>
            <a:ext cx="5891274" cy="639762"/>
          </a:xfrm>
        </p:spPr>
        <p:txBody>
          <a:bodyPr>
            <a:normAutofit fontScale="77500" lnSpcReduction="20000"/>
          </a:bodyPr>
          <a:lstStyle/>
          <a:p>
            <a:r>
              <a:rPr lang="en-US" sz="2800" dirty="0" smtClean="0"/>
              <a:t>DCIPS and the Excepted Service Under Title 10</a:t>
            </a:r>
            <a:endParaRPr lang="en-US" sz="2800" dirty="0"/>
          </a:p>
        </p:txBody>
      </p:sp>
      <p:sp>
        <p:nvSpPr>
          <p:cNvPr id="3" name="Content Placeholder 2"/>
          <p:cNvSpPr>
            <a:spLocks noGrp="1"/>
          </p:cNvSpPr>
          <p:nvPr>
            <p:ph sz="half" idx="2"/>
          </p:nvPr>
        </p:nvSpPr>
        <p:spPr>
          <a:xfrm>
            <a:off x="457200" y="1793174"/>
            <a:ext cx="5314208" cy="4595751"/>
          </a:xfrm>
        </p:spPr>
        <p:txBody>
          <a:bodyPr>
            <a:normAutofit fontScale="85000" lnSpcReduction="10000"/>
          </a:bodyPr>
          <a:lstStyle/>
          <a:p>
            <a:pPr lvl="0"/>
            <a:r>
              <a:rPr lang="en-US" dirty="0"/>
              <a:t>What does being in the excepted service </a:t>
            </a:r>
            <a:r>
              <a:rPr lang="en-US" dirty="0" smtClean="0"/>
              <a:t>under Title 10 mean</a:t>
            </a:r>
            <a:r>
              <a:rPr lang="en-US" dirty="0"/>
              <a:t>? </a:t>
            </a:r>
            <a:endParaRPr lang="en-US" sz="1100" dirty="0" smtClean="0"/>
          </a:p>
          <a:p>
            <a:pPr lvl="0"/>
            <a:r>
              <a:rPr lang="en-US" dirty="0"/>
              <a:t>What does </a:t>
            </a:r>
            <a:r>
              <a:rPr lang="en-US" dirty="0" smtClean="0"/>
              <a:t>Title 5 </a:t>
            </a:r>
            <a:r>
              <a:rPr lang="en-US" dirty="0"/>
              <a:t>competitive service refer to</a:t>
            </a:r>
            <a:r>
              <a:rPr lang="en-US" dirty="0" smtClean="0"/>
              <a:t>?</a:t>
            </a:r>
          </a:p>
          <a:p>
            <a:pPr lvl="0"/>
            <a:r>
              <a:rPr lang="en-US" dirty="0" smtClean="0"/>
              <a:t>Does Title 5 also have excepted service positions?</a:t>
            </a:r>
            <a:endParaRPr lang="en-US" dirty="0"/>
          </a:p>
          <a:p>
            <a:pPr lvl="0"/>
            <a:r>
              <a:rPr lang="en-US" dirty="0" smtClean="0"/>
              <a:t>How </a:t>
            </a:r>
            <a:r>
              <a:rPr lang="en-US" dirty="0"/>
              <a:t>does DCIPS protect employees’ fundamental rights? </a:t>
            </a:r>
            <a:endParaRPr lang="en-US" dirty="0" smtClean="0"/>
          </a:p>
          <a:p>
            <a:pPr lvl="0"/>
            <a:r>
              <a:rPr lang="en-US" dirty="0"/>
              <a:t>What should </a:t>
            </a:r>
            <a:r>
              <a:rPr lang="en-US" dirty="0" smtClean="0"/>
              <a:t>Defense Intelligence </a:t>
            </a:r>
            <a:r>
              <a:rPr lang="en-US" dirty="0"/>
              <a:t>Components </a:t>
            </a:r>
            <a:r>
              <a:rPr lang="en-US" dirty="0" smtClean="0"/>
              <a:t>consider </a:t>
            </a:r>
            <a:r>
              <a:rPr lang="en-US" dirty="0"/>
              <a:t>when staffing positions? </a:t>
            </a:r>
            <a:endParaRPr lang="en-US" dirty="0" smtClean="0"/>
          </a:p>
          <a:p>
            <a:pPr lvl="0"/>
            <a:r>
              <a:rPr lang="en-US" dirty="0"/>
              <a:t>What </a:t>
            </a:r>
            <a:r>
              <a:rPr lang="en-US" dirty="0" smtClean="0"/>
              <a:t>flexibilities are there for DCIPS areas of consideration and open periods? </a:t>
            </a:r>
          </a:p>
          <a:p>
            <a:pPr lvl="0"/>
            <a:r>
              <a:rPr lang="en-US" dirty="0"/>
              <a:t>Does DCIPS require </a:t>
            </a:r>
            <a:r>
              <a:rPr lang="en-US" dirty="0" smtClean="0"/>
              <a:t>that a certain area of consideration be used when filling positions?</a:t>
            </a:r>
            <a:endParaRPr lang="en-US" dirty="0"/>
          </a:p>
        </p:txBody>
      </p:sp>
      <p:sp>
        <p:nvSpPr>
          <p:cNvPr id="6" name="TextBox 5"/>
          <p:cNvSpPr txBox="1"/>
          <p:nvPr/>
        </p:nvSpPr>
        <p:spPr>
          <a:xfrm>
            <a:off x="2683823" y="215681"/>
            <a:ext cx="6441127"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DCIPS and the Excepted Service Under Title 10</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chemeClr val="tx2">
                    <a:lumMod val="50000"/>
                  </a:schemeClr>
                </a:solidFill>
              </a:rPr>
              <a:t>Slide 5- 3</a:t>
            </a:r>
            <a:endParaRPr lang="en-US" sz="1200" dirty="0">
              <a:solidFill>
                <a:schemeClr val="tx2">
                  <a:lumMod val="50000"/>
                </a:scheme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chemeClr val="tx2">
                    <a:lumMod val="50000"/>
                  </a:schemeClr>
                </a:solidFill>
              </a:rPr>
              <a:t>DCIPS Employment and Placement</a:t>
            </a:r>
            <a:endParaRPr lang="en-US" sz="1200" dirty="0">
              <a:solidFill>
                <a:schemeClr val="tx2">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7235" y="2211778"/>
            <a:ext cx="2725387" cy="4088081"/>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821825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5" y="982663"/>
            <a:ext cx="5162550" cy="639762"/>
          </a:xfrm>
        </p:spPr>
        <p:txBody>
          <a:bodyPr>
            <a:normAutofit fontScale="77500" lnSpcReduction="20000"/>
          </a:bodyPr>
          <a:lstStyle/>
          <a:p>
            <a:r>
              <a:rPr lang="en-US" sz="2800" dirty="0" smtClean="0"/>
              <a:t>Moving to DCIPS and the Excepted Service</a:t>
            </a:r>
            <a:endParaRPr lang="en-US" sz="2800" dirty="0"/>
          </a:p>
        </p:txBody>
      </p:sp>
      <p:sp>
        <p:nvSpPr>
          <p:cNvPr id="3" name="Content Placeholder 2"/>
          <p:cNvSpPr>
            <a:spLocks noGrp="1"/>
          </p:cNvSpPr>
          <p:nvPr>
            <p:ph sz="half" idx="2"/>
          </p:nvPr>
        </p:nvSpPr>
        <p:spPr>
          <a:xfrm>
            <a:off x="3627912" y="1900052"/>
            <a:ext cx="5314208" cy="4633913"/>
          </a:xfrm>
        </p:spPr>
        <p:txBody>
          <a:bodyPr>
            <a:normAutofit fontScale="77500" lnSpcReduction="20000"/>
          </a:bodyPr>
          <a:lstStyle/>
          <a:p>
            <a:r>
              <a:rPr lang="en-US" dirty="0"/>
              <a:t>All new DCIPS employees are required to complete a two-year DCIPS trial </a:t>
            </a:r>
            <a:r>
              <a:rPr lang="en-US" dirty="0" smtClean="0"/>
              <a:t>period</a:t>
            </a:r>
          </a:p>
          <a:p>
            <a:pPr marL="0" indent="0">
              <a:buNone/>
            </a:pPr>
            <a:endParaRPr lang="en-US" sz="1000" dirty="0" smtClean="0"/>
          </a:p>
          <a:p>
            <a:r>
              <a:rPr lang="en-US" dirty="0" smtClean="0"/>
              <a:t>DCIPS trial periods are two years of continuous service</a:t>
            </a:r>
          </a:p>
          <a:p>
            <a:endParaRPr lang="en-US" sz="1000" dirty="0"/>
          </a:p>
          <a:p>
            <a:pPr lvl="0"/>
            <a:r>
              <a:rPr lang="en-US" dirty="0" smtClean="0"/>
              <a:t>Completion of a probationary or trial period under another personnel management system (e.g., Title 5 competitive service) does not waive the DCIPS two-year trial period</a:t>
            </a:r>
          </a:p>
          <a:p>
            <a:pPr marL="0" lvl="0" indent="0">
              <a:buNone/>
            </a:pPr>
            <a:endParaRPr lang="en-US" sz="1000" dirty="0" smtClean="0"/>
          </a:p>
          <a:p>
            <a:r>
              <a:rPr lang="en-US" dirty="0"/>
              <a:t>Vacancy announcements for </a:t>
            </a:r>
            <a:r>
              <a:rPr lang="en-US" dirty="0" smtClean="0"/>
              <a:t>Defense Intelligence </a:t>
            </a:r>
            <a:r>
              <a:rPr lang="en-US" dirty="0"/>
              <a:t>positions must clearly note that positions are in the excepted service and covered by </a:t>
            </a:r>
            <a:r>
              <a:rPr lang="en-US" dirty="0" smtClean="0"/>
              <a:t>DCIPS</a:t>
            </a:r>
          </a:p>
          <a:p>
            <a:endParaRPr lang="en-US" sz="1100" dirty="0" smtClean="0"/>
          </a:p>
          <a:p>
            <a:r>
              <a:rPr lang="en-US" dirty="0"/>
              <a:t>Applicants must sign a statement acknowledging the conditions of employment or assignment that are unique to </a:t>
            </a:r>
            <a:r>
              <a:rPr lang="en-US" dirty="0" smtClean="0"/>
              <a:t>Defense Intelligence </a:t>
            </a:r>
            <a:r>
              <a:rPr lang="en-US" dirty="0"/>
              <a:t>positions</a:t>
            </a:r>
          </a:p>
        </p:txBody>
      </p:sp>
      <p:sp>
        <p:nvSpPr>
          <p:cNvPr id="6" name="TextBox 5"/>
          <p:cNvSpPr txBox="1"/>
          <p:nvPr/>
        </p:nvSpPr>
        <p:spPr>
          <a:xfrm>
            <a:off x="3087584" y="215681"/>
            <a:ext cx="6037366"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Moving to DCIPS and the Excepted Service</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chemeClr val="tx2">
                    <a:lumMod val="50000"/>
                  </a:schemeClr>
                </a:solidFill>
              </a:rPr>
              <a:t>Slide 5- 4</a:t>
            </a:r>
            <a:endParaRPr lang="en-US" sz="1200" dirty="0">
              <a:solidFill>
                <a:schemeClr val="tx2">
                  <a:lumMod val="50000"/>
                </a:scheme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chemeClr val="tx2">
                    <a:lumMod val="50000"/>
                  </a:schemeClr>
                </a:solidFill>
              </a:rPr>
              <a:t>DCIPS Employment and Placement</a:t>
            </a:r>
            <a:endParaRPr lang="en-US" sz="1200" dirty="0">
              <a:solidFill>
                <a:schemeClr val="tx2">
                  <a:lumMod val="50000"/>
                </a:scheme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4467"/>
          <a:stretch/>
        </p:blipFill>
        <p:spPr>
          <a:xfrm>
            <a:off x="225631" y="2707572"/>
            <a:ext cx="3206338" cy="2237509"/>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651499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Veterans’ Preference</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chemeClr val="tx2">
                    <a:lumMod val="50000"/>
                  </a:schemeClr>
                </a:solidFill>
              </a:rPr>
              <a:t>Slide 5- 5</a:t>
            </a:r>
            <a:endParaRPr lang="en-US" sz="1200" dirty="0">
              <a:solidFill>
                <a:schemeClr val="tx2">
                  <a:lumMod val="50000"/>
                </a:scheme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chemeClr val="tx2">
                    <a:lumMod val="50000"/>
                  </a:schemeClr>
                </a:solidFill>
              </a:rPr>
              <a:t>DCIPS Employment and Placement</a:t>
            </a:r>
            <a:endParaRPr lang="en-US" sz="1200" dirty="0">
              <a:solidFill>
                <a:schemeClr val="tx2">
                  <a:lumMod val="50000"/>
                </a:schemeClr>
              </a:solidFill>
            </a:endParaRPr>
          </a:p>
        </p:txBody>
      </p:sp>
      <p:sp>
        <p:nvSpPr>
          <p:cNvPr id="4" name="Content Placeholder 3"/>
          <p:cNvSpPr>
            <a:spLocks noGrp="1"/>
          </p:cNvSpPr>
          <p:nvPr>
            <p:ph idx="1"/>
          </p:nvPr>
        </p:nvSpPr>
        <p:spPr/>
        <p:txBody>
          <a:bodyPr>
            <a:normAutofit/>
          </a:bodyPr>
          <a:lstStyle/>
          <a:p>
            <a:pPr lvl="0"/>
            <a:r>
              <a:rPr lang="en-US" dirty="0" smtClean="0"/>
              <a:t>Complete </a:t>
            </a:r>
            <a:r>
              <a:rPr lang="en-US" dirty="0"/>
              <a:t>the worksheet on page </a:t>
            </a:r>
            <a:r>
              <a:rPr lang="en-US" dirty="0" smtClean="0"/>
              <a:t>5-13 </a:t>
            </a:r>
            <a:r>
              <a:rPr lang="en-US" dirty="0"/>
              <a:t>in </a:t>
            </a:r>
            <a:r>
              <a:rPr lang="en-US" dirty="0" smtClean="0"/>
              <a:t>the Participant Guide</a:t>
            </a:r>
          </a:p>
          <a:p>
            <a:pPr lvl="0"/>
            <a:r>
              <a:rPr lang="en-US" dirty="0" smtClean="0"/>
              <a:t>Refer to </a:t>
            </a:r>
            <a:r>
              <a:rPr lang="en-US" i="1" dirty="0"/>
              <a:t>Veterans’ Preference  </a:t>
            </a:r>
            <a:r>
              <a:rPr lang="en-US" dirty="0"/>
              <a:t>in the </a:t>
            </a:r>
            <a:r>
              <a:rPr lang="en-US" i="1" dirty="0"/>
              <a:t>What You Should Know</a:t>
            </a:r>
            <a:r>
              <a:rPr lang="en-US" dirty="0"/>
              <a:t> box on pages </a:t>
            </a:r>
            <a:r>
              <a:rPr lang="en-US" dirty="0" smtClean="0"/>
              <a:t>5-10_5-12 </a:t>
            </a:r>
            <a:r>
              <a:rPr lang="en-US" dirty="0"/>
              <a:t>of the Participant </a:t>
            </a:r>
            <a:r>
              <a:rPr lang="en-US" dirty="0" smtClean="0"/>
              <a:t>Guide to help you with this exercise.</a:t>
            </a:r>
          </a:p>
          <a:p>
            <a:pPr lvl="0"/>
            <a:r>
              <a:rPr lang="en-US" dirty="0" smtClean="0"/>
              <a:t>You will have 5 </a:t>
            </a:r>
            <a:r>
              <a:rPr lang="en-US" dirty="0"/>
              <a:t>minutes to complete the worksheet. </a:t>
            </a:r>
          </a:p>
        </p:txBody>
      </p:sp>
    </p:spTree>
    <p:extLst>
      <p:ext uri="{BB962C8B-B14F-4D97-AF65-F5344CB8AC3E}">
        <p14:creationId xmlns:p14="http://schemas.microsoft.com/office/powerpoint/2010/main" val="305145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5" y="982663"/>
            <a:ext cx="5162550" cy="639762"/>
          </a:xfrm>
        </p:spPr>
        <p:txBody>
          <a:bodyPr>
            <a:normAutofit/>
          </a:bodyPr>
          <a:lstStyle/>
          <a:p>
            <a:r>
              <a:rPr lang="en-US" sz="2800" dirty="0" smtClean="0"/>
              <a:t>Passovers</a:t>
            </a:r>
            <a:endParaRPr lang="en-US" sz="2800" dirty="0"/>
          </a:p>
        </p:txBody>
      </p:sp>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Passovers</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chemeClr val="tx2">
                    <a:lumMod val="50000"/>
                  </a:schemeClr>
                </a:solidFill>
              </a:rPr>
              <a:t>Slide 5- 6</a:t>
            </a:r>
            <a:endParaRPr lang="en-US" sz="1200" dirty="0">
              <a:solidFill>
                <a:schemeClr val="tx2">
                  <a:lumMod val="50000"/>
                </a:scheme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chemeClr val="tx2">
                    <a:lumMod val="50000"/>
                  </a:schemeClr>
                </a:solidFill>
              </a:rPr>
              <a:t>DCIPS Employment and Placement</a:t>
            </a:r>
            <a:endParaRPr lang="en-US" sz="1200" dirty="0">
              <a:solidFill>
                <a:schemeClr val="tx2">
                  <a:lumMod val="50000"/>
                </a:schemeClr>
              </a:solidFill>
            </a:endParaRPr>
          </a:p>
        </p:txBody>
      </p:sp>
      <p:sp>
        <p:nvSpPr>
          <p:cNvPr id="12" name="Content Placeholder 2"/>
          <p:cNvSpPr>
            <a:spLocks noGrp="1"/>
          </p:cNvSpPr>
          <p:nvPr>
            <p:ph sz="half" idx="2"/>
          </p:nvPr>
        </p:nvSpPr>
        <p:spPr>
          <a:xfrm>
            <a:off x="902526" y="3063833"/>
            <a:ext cx="2980706" cy="1425041"/>
          </a:xfrm>
        </p:spPr>
        <p:txBody>
          <a:bodyPr>
            <a:normAutofit fontScale="85000" lnSpcReduction="20000"/>
          </a:bodyPr>
          <a:lstStyle/>
          <a:p>
            <a:pPr marL="0" indent="0">
              <a:buNone/>
            </a:pPr>
            <a:r>
              <a:rPr lang="en-US" dirty="0"/>
              <a:t>Passovers </a:t>
            </a:r>
            <a:r>
              <a:rPr lang="en-US" dirty="0" smtClean="0"/>
              <a:t>of 30% or more </a:t>
            </a:r>
            <a:r>
              <a:rPr lang="en-US" dirty="0" err="1" smtClean="0"/>
              <a:t>compensably</a:t>
            </a:r>
            <a:r>
              <a:rPr lang="en-US" dirty="0" smtClean="0"/>
              <a:t> disabled veterans are </a:t>
            </a:r>
            <a:r>
              <a:rPr lang="en-US" dirty="0"/>
              <a:t>expected to be exceptions and are especially rare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906" b="8058"/>
          <a:stretch/>
        </p:blipFill>
        <p:spPr>
          <a:xfrm>
            <a:off x="4922322" y="1852551"/>
            <a:ext cx="2996540" cy="4001984"/>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045682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5" y="982663"/>
            <a:ext cx="5162550" cy="639762"/>
          </a:xfrm>
        </p:spPr>
        <p:txBody>
          <a:bodyPr>
            <a:normAutofit/>
          </a:bodyPr>
          <a:lstStyle/>
          <a:p>
            <a:r>
              <a:rPr lang="en-US" sz="2800" dirty="0" smtClean="0"/>
              <a:t>Qualification Standards</a:t>
            </a:r>
            <a:endParaRPr lang="en-US" sz="2800" dirty="0"/>
          </a:p>
        </p:txBody>
      </p:sp>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Qualification Standards</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chemeClr val="tx2">
                    <a:lumMod val="50000"/>
                  </a:schemeClr>
                </a:solidFill>
              </a:rPr>
              <a:t>Slide 5- 7</a:t>
            </a:r>
            <a:endParaRPr lang="en-US" sz="1200" dirty="0">
              <a:solidFill>
                <a:schemeClr val="tx2">
                  <a:lumMod val="50000"/>
                </a:scheme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chemeClr val="tx2">
                    <a:lumMod val="50000"/>
                  </a:schemeClr>
                </a:solidFill>
              </a:rPr>
              <a:t>DCIPS Employment and Placement</a:t>
            </a:r>
            <a:endParaRPr lang="en-US" sz="1200" dirty="0">
              <a:solidFill>
                <a:schemeClr val="tx2">
                  <a:lumMod val="50000"/>
                </a:schemeClr>
              </a:solidFill>
            </a:endParaRPr>
          </a:p>
        </p:txBody>
      </p:sp>
      <p:sp>
        <p:nvSpPr>
          <p:cNvPr id="10" name="Content Placeholder 2"/>
          <p:cNvSpPr>
            <a:spLocks noGrp="1"/>
          </p:cNvSpPr>
          <p:nvPr>
            <p:ph sz="half" idx="2"/>
          </p:nvPr>
        </p:nvSpPr>
        <p:spPr>
          <a:xfrm>
            <a:off x="4726917" y="2731324"/>
            <a:ext cx="4070924" cy="2683824"/>
          </a:xfrm>
        </p:spPr>
        <p:txBody>
          <a:bodyPr>
            <a:noAutofit/>
          </a:bodyPr>
          <a:lstStyle/>
          <a:p>
            <a:pPr marL="0" indent="0">
              <a:buNone/>
            </a:pPr>
            <a:r>
              <a:rPr lang="en-US" sz="2000" dirty="0" smtClean="0"/>
              <a:t>General qualification </a:t>
            </a:r>
            <a:r>
              <a:rPr lang="en-US" sz="2000" dirty="0"/>
              <a:t>profiles include descriptions of the </a:t>
            </a:r>
            <a:r>
              <a:rPr lang="en-US" sz="2000" dirty="0" smtClean="0"/>
              <a:t>competencies, </a:t>
            </a:r>
            <a:r>
              <a:rPr lang="en-US" sz="2000" dirty="0"/>
              <a:t>knowledge, </a:t>
            </a:r>
            <a:r>
              <a:rPr lang="en-US" sz="2000" dirty="0" smtClean="0"/>
              <a:t>skills</a:t>
            </a:r>
            <a:r>
              <a:rPr lang="en-US" sz="2000" dirty="0"/>
              <a:t>, </a:t>
            </a:r>
            <a:r>
              <a:rPr lang="en-US" sz="2000" dirty="0" smtClean="0"/>
              <a:t>abilities</a:t>
            </a:r>
            <a:r>
              <a:rPr lang="en-US" sz="2000" dirty="0"/>
              <a:t>, </a:t>
            </a:r>
            <a:r>
              <a:rPr lang="en-US" sz="2000" dirty="0" smtClean="0"/>
              <a:t>education</a:t>
            </a:r>
            <a:r>
              <a:rPr lang="en-US" sz="2000" dirty="0"/>
              <a:t>, </a:t>
            </a:r>
            <a:r>
              <a:rPr lang="en-US" sz="2000" dirty="0" smtClean="0"/>
              <a:t>training</a:t>
            </a:r>
            <a:r>
              <a:rPr lang="en-US" sz="2000" dirty="0"/>
              <a:t>, and the type and quality of experience required for successful job performance in the DCIPS Occupational Structure</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6172"/>
          <a:stretch/>
        </p:blipFill>
        <p:spPr>
          <a:xfrm>
            <a:off x="380009" y="2352058"/>
            <a:ext cx="3865419" cy="3212182"/>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128650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5" y="982663"/>
            <a:ext cx="5162550" cy="639762"/>
          </a:xfrm>
        </p:spPr>
        <p:txBody>
          <a:bodyPr>
            <a:normAutofit/>
          </a:bodyPr>
          <a:lstStyle/>
          <a:p>
            <a:r>
              <a:rPr lang="en-US" sz="2800" dirty="0" smtClean="0"/>
              <a:t>Qualification Standards Table</a:t>
            </a:r>
            <a:endParaRPr lang="en-US" sz="2800" dirty="0"/>
          </a:p>
        </p:txBody>
      </p:sp>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Qualification Standards Table</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chemeClr val="tx2">
                    <a:lumMod val="50000"/>
                  </a:schemeClr>
                </a:solidFill>
              </a:rPr>
              <a:t>Slide 5- 8</a:t>
            </a:r>
            <a:endParaRPr lang="en-US" sz="1200" dirty="0">
              <a:solidFill>
                <a:schemeClr val="tx2">
                  <a:lumMod val="50000"/>
                </a:scheme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chemeClr val="tx2">
                    <a:lumMod val="50000"/>
                  </a:schemeClr>
                </a:solidFill>
              </a:rPr>
              <a:t>DCIPS Employment and Placement</a:t>
            </a:r>
            <a:endParaRPr lang="en-US" sz="1200" dirty="0">
              <a:solidFill>
                <a:schemeClr val="tx2">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63910178"/>
              </p:ext>
            </p:extLst>
          </p:nvPr>
        </p:nvGraphicFramePr>
        <p:xfrm>
          <a:off x="522513" y="1864425"/>
          <a:ext cx="8149479" cy="4417620"/>
        </p:xfrm>
        <a:graphic>
          <a:graphicData uri="http://schemas.openxmlformats.org/drawingml/2006/table">
            <a:tbl>
              <a:tblPr firstRow="1" firstCol="1" lastRow="1" lastCol="1" bandRow="1" bandCol="1">
                <a:tableStyleId>{46F890A9-2807-4EBB-B81D-B2AA78EC7F39}</a:tableStyleId>
              </a:tblPr>
              <a:tblGrid>
                <a:gridCol w="2853903"/>
                <a:gridCol w="1203169"/>
                <a:gridCol w="1263075"/>
                <a:gridCol w="2829332"/>
              </a:tblGrid>
              <a:tr h="810219">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dirty="0">
                          <a:effectLst/>
                        </a:rPr>
                        <a:t>DCIPS Work Category</a:t>
                      </a:r>
                      <a:endParaRPr lang="en-US" sz="1700" dirty="0">
                        <a:effectLst/>
                        <a:latin typeface="Garamond"/>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dirty="0">
                          <a:effectLst/>
                        </a:rPr>
                        <a:t>Work Level</a:t>
                      </a:r>
                      <a:endParaRPr lang="en-US" sz="1700" dirty="0">
                        <a:effectLst/>
                        <a:latin typeface="Garamond"/>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dirty="0">
                          <a:effectLst/>
                        </a:rPr>
                        <a:t>Pay Band</a:t>
                      </a:r>
                      <a:endParaRPr lang="en-US" sz="1700" dirty="0">
                        <a:effectLst/>
                        <a:latin typeface="Garamond"/>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dirty="0">
                          <a:effectLst/>
                        </a:rPr>
                        <a:t>Minimum Qualifying Grade Using General Schedule (GS) Grade-Based Standards</a:t>
                      </a:r>
                      <a:endParaRPr lang="en-US" sz="1700" dirty="0">
                        <a:effectLst/>
                        <a:latin typeface="Garamond"/>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145">
                <a:tc>
                  <a:txBody>
                    <a:bodyPr/>
                    <a:lstStyle/>
                    <a:p>
                      <a:pPr marL="0" marR="0">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Technician/ Administrative Support</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a:effectLst/>
                        </a:rPr>
                        <a:t>1</a:t>
                      </a:r>
                      <a:endParaRPr lang="en-US" sz="1700" b="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a:effectLst/>
                        </a:rPr>
                        <a:t>1</a:t>
                      </a:r>
                      <a:endParaRPr lang="en-US" sz="1700" b="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GG-01</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6600">
                <a:tc>
                  <a:txBody>
                    <a:bodyPr/>
                    <a:lstStyle/>
                    <a:p>
                      <a:pPr marL="0" marR="0">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Technician/Administrative Support</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2</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2</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GG-07</a:t>
                      </a:r>
                    </a:p>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 </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0145">
                <a:tc>
                  <a:txBody>
                    <a:bodyPr/>
                    <a:lstStyle/>
                    <a:p>
                      <a:pPr marL="0" marR="0">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Technician/ Administrative Support</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a:effectLst/>
                        </a:rPr>
                        <a:t>3</a:t>
                      </a:r>
                      <a:endParaRPr lang="en-US" sz="1700" b="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a:effectLst/>
                        </a:rPr>
                        <a:t>3</a:t>
                      </a:r>
                      <a:endParaRPr lang="en-US" sz="1700" b="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GG-11</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073">
                <a:tc>
                  <a:txBody>
                    <a:bodyPr/>
                    <a:lstStyle/>
                    <a:p>
                      <a:pPr marL="0" marR="0">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Professional</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1</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2</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GG-07</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70073">
                <a:tc>
                  <a:txBody>
                    <a:bodyPr/>
                    <a:lstStyle/>
                    <a:p>
                      <a:pPr marL="0" marR="0">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Professional</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a:effectLst/>
                        </a:rPr>
                        <a:t>2</a:t>
                      </a:r>
                      <a:endParaRPr lang="en-US" sz="1700" b="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a:effectLst/>
                        </a:rPr>
                        <a:t>3</a:t>
                      </a:r>
                      <a:endParaRPr lang="en-US" sz="1700" b="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GG-11</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073">
                <a:tc>
                  <a:txBody>
                    <a:bodyPr/>
                    <a:lstStyle/>
                    <a:p>
                      <a:pPr marL="0" marR="0">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Professional</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3</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4</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GG-13</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70073">
                <a:tc>
                  <a:txBody>
                    <a:bodyPr/>
                    <a:lstStyle/>
                    <a:p>
                      <a:pPr marL="0" marR="0">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Professional</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a:effectLst/>
                        </a:rPr>
                        <a:t>4</a:t>
                      </a:r>
                      <a:endParaRPr lang="en-US" sz="1700" b="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a:effectLst/>
                        </a:rPr>
                        <a:t>5</a:t>
                      </a:r>
                      <a:endParaRPr lang="en-US" sz="1700" b="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GG-15</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073">
                <a:tc>
                  <a:txBody>
                    <a:bodyPr/>
                    <a:lstStyle/>
                    <a:p>
                      <a:pPr marL="0" marR="0">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Supervision/Management</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2</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3</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GG-11</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70073">
                <a:tc>
                  <a:txBody>
                    <a:bodyPr/>
                    <a:lstStyle/>
                    <a:p>
                      <a:pPr marL="0" marR="0">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Supervision/Management</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3</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4</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GG-13</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073">
                <a:tc>
                  <a:txBody>
                    <a:bodyPr/>
                    <a:lstStyle/>
                    <a:p>
                      <a:pPr marL="0" marR="0">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Supervision/Management</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4</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5</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600"/>
                        </a:spcAft>
                        <a:tabLst>
                          <a:tab pos="-914400" algn="l"/>
                          <a:tab pos="-457200" algn="l"/>
                          <a:tab pos="0" algn="l"/>
                          <a:tab pos="274320" algn="l"/>
                          <a:tab pos="548640" algn="l"/>
                          <a:tab pos="822960" algn="l"/>
                          <a:tab pos="1097280" algn="l"/>
                          <a:tab pos="1371600" algn="l"/>
                        </a:tabLst>
                      </a:pPr>
                      <a:r>
                        <a:rPr lang="en-US" sz="1700" b="0" dirty="0">
                          <a:effectLst/>
                        </a:rPr>
                        <a:t>GG-15</a:t>
                      </a:r>
                      <a:endParaRPr lang="en-US" sz="1700" b="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1667186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774" y="982663"/>
            <a:ext cx="6544417" cy="639762"/>
          </a:xfrm>
        </p:spPr>
        <p:txBody>
          <a:bodyPr>
            <a:normAutofit/>
          </a:bodyPr>
          <a:lstStyle/>
          <a:p>
            <a:r>
              <a:rPr lang="en-US" sz="2800" dirty="0" smtClean="0"/>
              <a:t>Appointing Authority &amp; Hiring Flexibilities</a:t>
            </a:r>
            <a:endParaRPr lang="en-US" sz="2800" dirty="0"/>
          </a:p>
        </p:txBody>
      </p:sp>
      <p:sp>
        <p:nvSpPr>
          <p:cNvPr id="3" name="Content Placeholder 2"/>
          <p:cNvSpPr>
            <a:spLocks noGrp="1"/>
          </p:cNvSpPr>
          <p:nvPr>
            <p:ph sz="half" idx="2"/>
          </p:nvPr>
        </p:nvSpPr>
        <p:spPr>
          <a:xfrm>
            <a:off x="4082180" y="1900052"/>
            <a:ext cx="4589813" cy="4332989"/>
          </a:xfrm>
        </p:spPr>
        <p:txBody>
          <a:bodyPr>
            <a:normAutofit lnSpcReduction="10000"/>
          </a:bodyPr>
          <a:lstStyle/>
          <a:p>
            <a:r>
              <a:rPr lang="en-US" dirty="0"/>
              <a:t>10 U.S.C. 1601 is the appointing authority for all </a:t>
            </a:r>
            <a:r>
              <a:rPr lang="en-US" dirty="0" smtClean="0"/>
              <a:t>Defense Intelligence positions</a:t>
            </a:r>
          </a:p>
          <a:p>
            <a:endParaRPr lang="en-US" sz="1000" dirty="0"/>
          </a:p>
          <a:p>
            <a:pPr lvl="0"/>
            <a:r>
              <a:rPr lang="en-US" dirty="0"/>
              <a:t>Appointments may </a:t>
            </a:r>
            <a:r>
              <a:rPr lang="en-US" dirty="0" smtClean="0"/>
              <a:t>be: </a:t>
            </a:r>
          </a:p>
          <a:p>
            <a:pPr lvl="1"/>
            <a:r>
              <a:rPr lang="en-US" sz="2200" dirty="0" smtClean="0"/>
              <a:t>Permanent</a:t>
            </a:r>
          </a:p>
          <a:p>
            <a:pPr lvl="1"/>
            <a:r>
              <a:rPr lang="en-US" sz="2200" dirty="0" smtClean="0"/>
              <a:t>Indefinite </a:t>
            </a:r>
          </a:p>
          <a:p>
            <a:pPr lvl="1"/>
            <a:r>
              <a:rPr lang="en-US" sz="2200" dirty="0"/>
              <a:t>T</a:t>
            </a:r>
            <a:r>
              <a:rPr lang="en-US" sz="2200" dirty="0" smtClean="0"/>
              <a:t>emporary </a:t>
            </a:r>
          </a:p>
          <a:p>
            <a:pPr lvl="1"/>
            <a:r>
              <a:rPr lang="en-US" sz="2200" dirty="0" smtClean="0"/>
              <a:t>Term</a:t>
            </a:r>
          </a:p>
          <a:p>
            <a:pPr marL="457200" lvl="1" indent="0">
              <a:buNone/>
            </a:pPr>
            <a:endParaRPr lang="en-US" sz="1000" dirty="0" smtClean="0"/>
          </a:p>
          <a:p>
            <a:r>
              <a:rPr lang="en-US" dirty="0" smtClean="0"/>
              <a:t>Merit system principles must be upheld at all times</a:t>
            </a:r>
          </a:p>
        </p:txBody>
      </p:sp>
      <p:sp>
        <p:nvSpPr>
          <p:cNvPr id="6" name="TextBox 5"/>
          <p:cNvSpPr txBox="1"/>
          <p:nvPr/>
        </p:nvSpPr>
        <p:spPr>
          <a:xfrm>
            <a:off x="4114800" y="215681"/>
            <a:ext cx="5010150" cy="430887"/>
          </a:xfrm>
          <a:prstGeom prst="rect">
            <a:avLst/>
          </a:prstGeom>
          <a:noFill/>
        </p:spPr>
        <p:txBody>
          <a:bodyPr wrap="square" rtlCol="0">
            <a:spAutoFit/>
          </a:bodyPr>
          <a:lstStyle/>
          <a:p>
            <a:pPr algn="r"/>
            <a:r>
              <a:rPr lang="en-US" sz="2200" b="1" dirty="0" smtClean="0">
                <a:solidFill>
                  <a:schemeClr val="tx2">
                    <a:lumMod val="50000"/>
                  </a:schemeClr>
                </a:solidFill>
                <a:latin typeface="Myriad Pro" pitchFamily="34" charset="0"/>
              </a:rPr>
              <a:t>Appointing Authority</a:t>
            </a:r>
          </a:p>
        </p:txBody>
      </p:sp>
      <p:sp>
        <p:nvSpPr>
          <p:cNvPr id="8" name="TextBox 7"/>
          <p:cNvSpPr txBox="1"/>
          <p:nvPr/>
        </p:nvSpPr>
        <p:spPr>
          <a:xfrm>
            <a:off x="8217725" y="6507331"/>
            <a:ext cx="908537" cy="276999"/>
          </a:xfrm>
          <a:prstGeom prst="rect">
            <a:avLst/>
          </a:prstGeom>
          <a:solidFill>
            <a:schemeClr val="bg1"/>
          </a:solidFill>
        </p:spPr>
        <p:txBody>
          <a:bodyPr wrap="square" rtlCol="0">
            <a:spAutoFit/>
          </a:bodyPr>
          <a:lstStyle/>
          <a:p>
            <a:r>
              <a:rPr lang="en-US" sz="1200" dirty="0" smtClean="0">
                <a:solidFill>
                  <a:srgbClr val="1F497D">
                    <a:lumMod val="50000"/>
                  </a:srgbClr>
                </a:solidFill>
              </a:rPr>
              <a:t>Slide 5- 9</a:t>
            </a:r>
            <a:endParaRPr lang="en-US" sz="1200" dirty="0">
              <a:solidFill>
                <a:srgbClr val="1F497D">
                  <a:lumMod val="50000"/>
                </a:srgbClr>
              </a:solidFill>
            </a:endParaRPr>
          </a:p>
        </p:txBody>
      </p:sp>
      <p:sp>
        <p:nvSpPr>
          <p:cNvPr id="9" name="TextBox 8"/>
          <p:cNvSpPr txBox="1"/>
          <p:nvPr/>
        </p:nvSpPr>
        <p:spPr>
          <a:xfrm>
            <a:off x="88763" y="6533965"/>
            <a:ext cx="2464432" cy="276999"/>
          </a:xfrm>
          <a:prstGeom prst="rect">
            <a:avLst/>
          </a:prstGeom>
          <a:noFill/>
        </p:spPr>
        <p:txBody>
          <a:bodyPr wrap="square" rtlCol="0">
            <a:spAutoFit/>
          </a:bodyPr>
          <a:lstStyle/>
          <a:p>
            <a:r>
              <a:rPr lang="en-US" sz="1200" dirty="0" smtClean="0">
                <a:solidFill>
                  <a:srgbClr val="1F497D">
                    <a:lumMod val="50000"/>
                  </a:srgbClr>
                </a:solidFill>
              </a:rPr>
              <a:t>DCIPS Employment and Placement</a:t>
            </a:r>
            <a:endParaRPr lang="en-US" sz="1200" dirty="0">
              <a:solidFill>
                <a:srgbClr val="1F497D">
                  <a:lumMod val="50000"/>
                </a:srgb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3122" b="11168"/>
          <a:stretch/>
        </p:blipFill>
        <p:spPr>
          <a:xfrm>
            <a:off x="225631" y="2624389"/>
            <a:ext cx="3519131" cy="2398874"/>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8841324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9&quot;/&gt;&lt;/object&gt;&lt;object type=&quot;3&quot; unique_id=&quot;10004&quot;&gt;&lt;property id=&quot;20148&quot; value=&quot;5&quot;/&gt;&lt;property id=&quot;20300&quot; value=&quot;Slide 2&quot;/&gt;&lt;property id=&quot;20307&quot; value=&quot;257&quot;/&gt;&lt;/object&gt;&lt;/object&gt;&lt;object type=&quot;8&quot; unique_id=&quot;1000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1976</TotalTime>
  <Words>1146</Words>
  <Application>Microsoft Office PowerPoint</Application>
  <PresentationFormat>On-screen Show (4:3)</PresentationFormat>
  <Paragraphs>231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Lesson 5: Employment and Placement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cmilas</dc:creator>
  <cp:lastModifiedBy>Irene Rincon</cp:lastModifiedBy>
  <cp:revision>132</cp:revision>
  <dcterms:created xsi:type="dcterms:W3CDTF">2011-10-04T13:06:12Z</dcterms:created>
  <dcterms:modified xsi:type="dcterms:W3CDTF">2017-02-21T15:36:20Z</dcterms:modified>
</cp:coreProperties>
</file>