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71" r:id="rId4"/>
    <p:sldId id="270" r:id="rId5"/>
    <p:sldId id="272" r:id="rId6"/>
    <p:sldId id="273" r:id="rId7"/>
    <p:sldId id="274" r:id="rId8"/>
    <p:sldId id="275" r:id="rId9"/>
    <p:sldId id="276" r:id="rId10"/>
    <p:sldId id="278" r:id="rId11"/>
    <p:sldId id="277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69" r:id="rId20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25D"/>
    <a:srgbClr val="3B9162"/>
    <a:srgbClr val="BFF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8339" autoAdjust="0"/>
  </p:normalViewPr>
  <p:slideViewPr>
    <p:cSldViewPr snapToGrid="0" showGuides="1">
      <p:cViewPr varScale="1">
        <p:scale>
          <a:sx n="60" d="100"/>
          <a:sy n="60" d="100"/>
        </p:scale>
        <p:origin x="124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1B325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48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22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540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0958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365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72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02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207363"/>
            <a:ext cx="5486400" cy="3520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2793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366B9-EC0F-48D1-8F95-7127A9502889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F48F4-9979-4BDD-9E6E-0D3529C111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/>
          <p:cNvSpPr txBox="1">
            <a:spLocks/>
          </p:cNvSpPr>
          <p:nvPr userDrawn="1"/>
        </p:nvSpPr>
        <p:spPr>
          <a:xfrm>
            <a:off x="97644" y="6374106"/>
            <a:ext cx="2217938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i="1" dirty="0" smtClean="0"/>
              <a:t>HR Elements for HR Practitioners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6954184" y="65087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07F48F4-9979-4BDD-9E6E-0D3529C1119F}" type="slidenum">
              <a:rPr lang="en-US" sz="1200" smtClean="0">
                <a:solidFill>
                  <a:schemeClr val="tx2">
                    <a:lumMod val="50000"/>
                  </a:schemeClr>
                </a:solidFill>
              </a:rPr>
              <a:pPr algn="r"/>
              <a:t>‹#›</a:t>
            </a:fld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 userDrawn="1"/>
        </p:nvSpPr>
        <p:spPr bwMode="auto">
          <a:xfrm>
            <a:off x="381000" y="1154875"/>
            <a:ext cx="838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1" name="Picture 21" descr="DCIPS_blue_logo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228600"/>
            <a:ext cx="21336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542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7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0016" y="2130425"/>
            <a:ext cx="8003968" cy="1470025"/>
          </a:xfrm>
        </p:spPr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6: Compensation Administration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Duration: 2 hours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41475" y="6507331"/>
            <a:ext cx="88478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66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Setting Pay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Setting Pay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3" t="20497" r="4658" b="12238"/>
          <a:stretch/>
        </p:blipFill>
        <p:spPr>
          <a:xfrm>
            <a:off x="3307618" y="2432422"/>
            <a:ext cx="2942041" cy="22860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66" y="2432422"/>
            <a:ext cx="3429000" cy="22860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r="2538"/>
          <a:stretch/>
        </p:blipFill>
        <p:spPr>
          <a:xfrm>
            <a:off x="6249659" y="2432422"/>
            <a:ext cx="2724254" cy="22860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55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Setting Pay Exercise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11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01004"/>
            <a:ext cx="8229600" cy="518614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This exercise </a:t>
            </a:r>
            <a:r>
              <a:rPr lang="en-US" dirty="0" smtClean="0"/>
              <a:t>is intended to help you </a:t>
            </a:r>
            <a:r>
              <a:rPr lang="en-US" dirty="0"/>
              <a:t>understand that selectees bring many assets to a new position, such as education, training, experience, and past performance that should be considered when setting pay in relation to the requirements of the positions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Each group will read </a:t>
            </a:r>
            <a:r>
              <a:rPr lang="en-US" dirty="0"/>
              <a:t>the case study.</a:t>
            </a:r>
          </a:p>
          <a:p>
            <a:pPr lvl="0"/>
            <a:r>
              <a:rPr lang="en-US" dirty="0"/>
              <a:t>Review the hypothetical Component guidelines and the Professional Work Category DCIPS Salary Table. </a:t>
            </a:r>
            <a:endParaRPr lang="en-US" dirty="0" smtClean="0"/>
          </a:p>
          <a:p>
            <a:pPr lvl="0"/>
            <a:r>
              <a:rPr lang="en-US" dirty="0" smtClean="0"/>
              <a:t>Discuss </a:t>
            </a:r>
            <a:r>
              <a:rPr lang="en-US" dirty="0"/>
              <a:t>the possible responses to the case study. </a:t>
            </a:r>
            <a:endParaRPr lang="en-US" dirty="0" smtClean="0"/>
          </a:p>
          <a:p>
            <a:pPr lvl="0"/>
            <a:r>
              <a:rPr lang="en-US" dirty="0" smtClean="0"/>
              <a:t>Record </a:t>
            </a:r>
            <a:r>
              <a:rPr lang="en-US" dirty="0"/>
              <a:t>how your group arrived at its answers and any special considerations.  </a:t>
            </a:r>
            <a:endParaRPr lang="en-US" dirty="0" smtClean="0"/>
          </a:p>
          <a:p>
            <a:pPr lvl="0"/>
            <a:r>
              <a:rPr lang="en-US" dirty="0" smtClean="0"/>
              <a:t>Provide </a:t>
            </a:r>
            <a:r>
              <a:rPr lang="en-US" dirty="0"/>
              <a:t>both the salary and the grade/step for each. </a:t>
            </a:r>
          </a:p>
          <a:p>
            <a:pPr lvl="0"/>
            <a:r>
              <a:rPr lang="en-US" dirty="0"/>
              <a:t>Assign a spokesperson to share your group’s responses with the other groups.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15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Reassignment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12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6372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What is a reassignment</a:t>
            </a:r>
            <a:r>
              <a:rPr lang="en-US" dirty="0" smtClean="0"/>
              <a:t>?</a:t>
            </a:r>
            <a:endParaRPr lang="en-US" dirty="0"/>
          </a:p>
          <a:p>
            <a:pPr lvl="0"/>
            <a:r>
              <a:rPr lang="en-US" dirty="0"/>
              <a:t>Are employees eligible for pay increases upon reassignment? </a:t>
            </a:r>
            <a:endParaRPr lang="en-US" dirty="0" smtClean="0"/>
          </a:p>
          <a:p>
            <a:pPr lvl="0"/>
            <a:r>
              <a:rPr lang="en-US" dirty="0" smtClean="0"/>
              <a:t>What </a:t>
            </a:r>
            <a:r>
              <a:rPr lang="en-US" dirty="0"/>
              <a:t>is an employee-initiated reassignment? </a:t>
            </a:r>
            <a:endParaRPr lang="en-US" dirty="0" smtClean="0"/>
          </a:p>
          <a:p>
            <a:pPr lvl="0"/>
            <a:r>
              <a:rPr lang="en-US" dirty="0" smtClean="0"/>
              <a:t>What </a:t>
            </a:r>
            <a:r>
              <a:rPr lang="en-US" dirty="0"/>
              <a:t>is a management-directed reassignment? </a:t>
            </a:r>
            <a:endParaRPr lang="en-US" dirty="0" smtClean="0"/>
          </a:p>
          <a:p>
            <a:pPr lvl="0"/>
            <a:r>
              <a:rPr lang="en-US" dirty="0" smtClean="0"/>
              <a:t>When </a:t>
            </a:r>
            <a:r>
              <a:rPr lang="en-US" dirty="0"/>
              <a:t>will a reassignment occur competitively? </a:t>
            </a:r>
            <a:endParaRPr lang="en-US" dirty="0" smtClean="0"/>
          </a:p>
          <a:p>
            <a:pPr lvl="0"/>
            <a:r>
              <a:rPr lang="en-US" dirty="0" smtClean="0"/>
              <a:t>Which </a:t>
            </a:r>
            <a:r>
              <a:rPr lang="en-US" dirty="0"/>
              <a:t>two work categories are considered equivalent for noncompetitive reassignments? </a:t>
            </a:r>
          </a:p>
        </p:txBody>
      </p:sp>
    </p:spTree>
    <p:extLst>
      <p:ext uri="{BB962C8B-B14F-4D97-AF65-F5344CB8AC3E}">
        <p14:creationId xmlns:p14="http://schemas.microsoft.com/office/powerpoint/2010/main" val="335569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Promotion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Promotion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13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half" idx="2"/>
          </p:nvPr>
        </p:nvSpPr>
        <p:spPr>
          <a:xfrm>
            <a:off x="4940490" y="3239348"/>
            <a:ext cx="3731503" cy="1308971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n-US" dirty="0"/>
              <a:t>A promotion occurs when an employee is advanced to a higher pay band or grade</a:t>
            </a: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" t="19900" r="6965"/>
          <a:stretch/>
        </p:blipFill>
        <p:spPr>
          <a:xfrm>
            <a:off x="564848" y="2465041"/>
            <a:ext cx="3976694" cy="285758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329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Reduction in Band or Grade Scenarios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Reduction in Band or Grade Scenarios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14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956950"/>
            <a:ext cx="4537881" cy="4184545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Voluntary reduction at employee’s request</a:t>
            </a:r>
          </a:p>
          <a:p>
            <a:r>
              <a:rPr lang="en-US" dirty="0"/>
              <a:t>Involuntary reduction resulting from a management-directed action</a:t>
            </a:r>
          </a:p>
          <a:p>
            <a:pPr lvl="0"/>
            <a:r>
              <a:rPr lang="en-US" dirty="0"/>
              <a:t>Involuntary reduction resulting from an adverse action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292" y="2246761"/>
            <a:ext cx="2695433" cy="404315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882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Pay Retention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Pay Retention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15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half" idx="2"/>
          </p:nvPr>
        </p:nvSpPr>
        <p:spPr>
          <a:xfrm>
            <a:off x="248150" y="5259217"/>
            <a:ext cx="8584442" cy="800389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n-US" sz="2000" dirty="0"/>
              <a:t>Pay retention is used to prevent a reduction in salary when an employee’s former rate of pay exceeds the maximum rate of the employee’s new pay band or </a:t>
            </a:r>
            <a:r>
              <a:rPr lang="en-US" sz="2000" dirty="0" smtClean="0"/>
              <a:t>grade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195" y="2053224"/>
            <a:ext cx="4220012" cy="2813341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037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Setting Pay Exercise #2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7- 16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Determine how </a:t>
            </a:r>
            <a:r>
              <a:rPr lang="en-US" dirty="0"/>
              <a:t>pay would be set for each scenario </a:t>
            </a:r>
            <a:r>
              <a:rPr lang="en-US" dirty="0" smtClean="0"/>
              <a:t>provided.</a:t>
            </a:r>
          </a:p>
          <a:p>
            <a:pPr lvl="0"/>
            <a:r>
              <a:rPr lang="en-US" dirty="0" smtClean="0"/>
              <a:t>Go to ‘Exercise </a:t>
            </a:r>
            <a:r>
              <a:rPr lang="en-US" dirty="0"/>
              <a:t>6</a:t>
            </a:r>
            <a:r>
              <a:rPr lang="en-US" dirty="0" smtClean="0"/>
              <a:t>-2</a:t>
            </a:r>
            <a:r>
              <a:rPr lang="en-US" dirty="0"/>
              <a:t>: Setting Pay for Reassigned or Promoted </a:t>
            </a:r>
            <a:r>
              <a:rPr lang="en-US" dirty="0" smtClean="0"/>
              <a:t>Employees’ </a:t>
            </a:r>
            <a:r>
              <a:rPr lang="en-US" dirty="0"/>
              <a:t>on page </a:t>
            </a:r>
            <a:r>
              <a:rPr lang="en-US" dirty="0" smtClean="0"/>
              <a:t>6-32 </a:t>
            </a:r>
            <a:r>
              <a:rPr lang="en-US" dirty="0"/>
              <a:t>of the Participant </a:t>
            </a:r>
            <a:r>
              <a:rPr lang="en-US" dirty="0" smtClean="0"/>
              <a:t>Guide</a:t>
            </a:r>
            <a:r>
              <a:rPr lang="en-US" dirty="0"/>
              <a:t> </a:t>
            </a:r>
            <a:r>
              <a:rPr lang="en-US" dirty="0" smtClean="0"/>
              <a:t>for the scenarios.</a:t>
            </a:r>
          </a:p>
          <a:p>
            <a:pPr lvl="0"/>
            <a:r>
              <a:rPr lang="en-US" dirty="0" smtClean="0"/>
              <a:t>Assign </a:t>
            </a:r>
            <a:r>
              <a:rPr lang="en-US" dirty="0"/>
              <a:t>a spokesperson </a:t>
            </a:r>
            <a:r>
              <a:rPr lang="en-US" dirty="0" smtClean="0"/>
              <a:t>to share </a:t>
            </a:r>
            <a:r>
              <a:rPr lang="en-US" dirty="0"/>
              <a:t>your answers with the other groups.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59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Special Situations Related to Pay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Special Situations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17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956950"/>
            <a:ext cx="4537881" cy="4184545"/>
          </a:xfrm>
        </p:spPr>
        <p:txBody>
          <a:bodyPr>
            <a:normAutofit/>
          </a:bodyPr>
          <a:lstStyle/>
          <a:p>
            <a:r>
              <a:rPr lang="en-US" dirty="0"/>
              <a:t>Developmental Progression Programs</a:t>
            </a:r>
            <a:endParaRPr lang="en-US" sz="2200" dirty="0"/>
          </a:p>
          <a:p>
            <a:r>
              <a:rPr lang="en-US" dirty="0"/>
              <a:t>Continuation of Documented Career Ladders</a:t>
            </a:r>
            <a:endParaRPr lang="en-US" sz="2200" dirty="0"/>
          </a:p>
          <a:p>
            <a:r>
              <a:rPr lang="en-US" dirty="0"/>
              <a:t>Non-foreign </a:t>
            </a:r>
            <a:r>
              <a:rPr lang="en-US" dirty="0" smtClean="0"/>
              <a:t>Area </a:t>
            </a:r>
            <a:r>
              <a:rPr lang="en-US" dirty="0"/>
              <a:t>OCONUS (outside the contiguous United States) TLMS rates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5" r="7015" b="11045"/>
          <a:stretch/>
        </p:blipFill>
        <p:spPr>
          <a:xfrm>
            <a:off x="5545880" y="2074460"/>
            <a:ext cx="3016931" cy="417621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30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Foreign Language Proficiency Pay (FLPP)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Foreign Language Proficiency Pay</a:t>
            </a:r>
            <a:endParaRPr lang="en-US" sz="2200" b="1" dirty="0" smtClean="0">
              <a:solidFill>
                <a:schemeClr val="tx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6- 18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956950"/>
            <a:ext cx="5590674" cy="4550381"/>
          </a:xfrm>
        </p:spPr>
        <p:txBody>
          <a:bodyPr>
            <a:noAutofit/>
          </a:bodyPr>
          <a:lstStyle/>
          <a:p>
            <a:r>
              <a:rPr lang="en-US" dirty="0" smtClean="0"/>
              <a:t>Volume 2016, established in April 2015, assigns responsibility and required activities to administer FLPP</a:t>
            </a:r>
            <a:endParaRPr lang="en-US" dirty="0"/>
          </a:p>
          <a:p>
            <a:r>
              <a:rPr lang="en-US" dirty="0" smtClean="0"/>
              <a:t>FLPP is not considered when determining basic pay rate</a:t>
            </a:r>
            <a:endParaRPr lang="en-US" dirty="0"/>
          </a:p>
          <a:p>
            <a:r>
              <a:rPr lang="en-US" dirty="0" smtClean="0"/>
              <a:t>The minimum qualifying language skill level will not be less than Interagency Language Roundtable (ILR) Level 2</a:t>
            </a:r>
          </a:p>
          <a:p>
            <a:r>
              <a:rPr lang="en-US" dirty="0" smtClean="0"/>
              <a:t>Total amount of FLPP may not exceed $55,000 in a calendar year</a:t>
            </a:r>
          </a:p>
          <a:p>
            <a:r>
              <a:rPr lang="en-US" dirty="0" smtClean="0"/>
              <a:t>Termination of FLPP cannot be grieved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9" t="3981"/>
          <a:stretch/>
        </p:blipFill>
        <p:spPr>
          <a:xfrm>
            <a:off x="6216289" y="2294021"/>
            <a:ext cx="2662122" cy="278083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10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90806" y="215681"/>
            <a:ext cx="4634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Lesson </a:t>
            </a:r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6 </a:t>
            </a:r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Review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71661" y="6507331"/>
            <a:ext cx="75460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3- 2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450618" y="106867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Lesson </a:t>
            </a:r>
            <a:r>
              <a:rPr lang="en-US" b="1" dirty="0" smtClean="0"/>
              <a:t>6 </a:t>
            </a:r>
            <a:r>
              <a:rPr lang="en-US" b="1" dirty="0" smtClean="0"/>
              <a:t>Review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098971" y="6507331"/>
            <a:ext cx="102729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6- 19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28" y="4463464"/>
            <a:ext cx="2761517" cy="185802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Content Placeholder 1"/>
          <p:cNvSpPr>
            <a:spLocks noGrp="1"/>
          </p:cNvSpPr>
          <p:nvPr>
            <p:ph idx="1"/>
          </p:nvPr>
        </p:nvSpPr>
        <p:spPr>
          <a:xfrm>
            <a:off x="457200" y="191985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Topic 1 – Base Salary</a:t>
            </a:r>
          </a:p>
          <a:p>
            <a:r>
              <a:rPr lang="en-US" sz="2400" dirty="0" smtClean="0"/>
              <a:t>Topic 2 </a:t>
            </a:r>
            <a:r>
              <a:rPr lang="en-US" sz="2400" dirty="0"/>
              <a:t>– </a:t>
            </a:r>
            <a:r>
              <a:rPr lang="en-US" sz="2400" dirty="0" smtClean="0"/>
              <a:t>Local Market Supplements (LMS) and Targeted Local    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Market Supplements (TLMS)</a:t>
            </a:r>
          </a:p>
          <a:p>
            <a:r>
              <a:rPr lang="en-US" sz="2400" dirty="0" smtClean="0"/>
              <a:t>Topic 3 – DCIPS Annual Structure Adjustments</a:t>
            </a:r>
          </a:p>
          <a:p>
            <a:r>
              <a:rPr lang="en-US" sz="2400" dirty="0" smtClean="0"/>
              <a:t>Topic 4 – Setting Pay</a:t>
            </a:r>
          </a:p>
          <a:p>
            <a:r>
              <a:rPr lang="en-US" sz="2400" dirty="0" smtClean="0"/>
              <a:t>Topic 5 – Other Special </a:t>
            </a:r>
            <a:r>
              <a:rPr lang="en-US" sz="2400" dirty="0" smtClean="0"/>
              <a:t>Situations</a:t>
            </a:r>
          </a:p>
          <a:p>
            <a:r>
              <a:rPr lang="en-US" sz="2400" dirty="0" smtClean="0"/>
              <a:t>Topic 6 – Foreign Language Proficiency                                                      	         Pay (FLPP)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76881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1985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Topic 1 – Base Salary</a:t>
            </a:r>
          </a:p>
          <a:p>
            <a:r>
              <a:rPr lang="en-US" sz="2400" dirty="0" smtClean="0"/>
              <a:t>Topic 2 </a:t>
            </a:r>
            <a:r>
              <a:rPr lang="en-US" sz="2400" dirty="0"/>
              <a:t>– </a:t>
            </a:r>
            <a:r>
              <a:rPr lang="en-US" sz="2400" dirty="0" smtClean="0"/>
              <a:t>Local Market Supplements (LMS) and Targeted Local    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Market Supplements (TLMS)</a:t>
            </a:r>
          </a:p>
          <a:p>
            <a:r>
              <a:rPr lang="en-US" sz="2400" dirty="0" smtClean="0"/>
              <a:t>Topic 3 – DCIPS Annual Structure Adjustments</a:t>
            </a:r>
          </a:p>
          <a:p>
            <a:r>
              <a:rPr lang="en-US" sz="2400" dirty="0" smtClean="0"/>
              <a:t>Topic 4 – Setting Pay</a:t>
            </a:r>
          </a:p>
          <a:p>
            <a:r>
              <a:rPr lang="en-US" sz="2400" dirty="0" smtClean="0"/>
              <a:t>Topic 5 – Other Special </a:t>
            </a:r>
            <a:r>
              <a:rPr lang="en-US" sz="2400" dirty="0" smtClean="0"/>
              <a:t>Situations</a:t>
            </a:r>
          </a:p>
          <a:p>
            <a:r>
              <a:rPr lang="en-US" sz="2400" dirty="0" smtClean="0"/>
              <a:t>Topic 6 – Foreign Language Proficiency                                               	        Pay (FLPP)</a:t>
            </a:r>
            <a:endParaRPr lang="en-US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490806" y="215681"/>
            <a:ext cx="4634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Lesson </a:t>
            </a:r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6 </a:t>
            </a:r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Topics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65227" y="6507331"/>
            <a:ext cx="86103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457200" y="1091847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Lesson </a:t>
            </a:r>
            <a:r>
              <a:rPr lang="en-US" b="1" dirty="0" smtClean="0"/>
              <a:t>6 </a:t>
            </a:r>
            <a:r>
              <a:rPr lang="en-US" b="1" dirty="0" smtClean="0"/>
              <a:t>Topics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28" y="4463464"/>
            <a:ext cx="2761517" cy="185802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01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90806" y="215681"/>
            <a:ext cx="4634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DCIPS Occupational 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65227" y="6507331"/>
            <a:ext cx="86103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457199" y="1105495"/>
            <a:ext cx="4848225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DCIPS Occupational Structure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Picture 8" descr="work categories_v6_blu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1421" y="1980934"/>
            <a:ext cx="6801159" cy="41277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72167" y="2022247"/>
            <a:ext cx="2999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DCIPS Occupational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Compensation </a:t>
            </a:r>
            <a:r>
              <a:rPr lang="en-US" sz="2800" dirty="0" smtClean="0"/>
              <a:t>System Basic Principles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793174"/>
            <a:ext cx="5314208" cy="4332989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Provides pay opportunities that enable flexible and effective recruitment, management, and retention of a high-quality, high-performing </a:t>
            </a:r>
            <a:r>
              <a:rPr lang="en-US" dirty="0" smtClean="0"/>
              <a:t>workforce</a:t>
            </a:r>
          </a:p>
          <a:p>
            <a:pPr lvl="0"/>
            <a:r>
              <a:rPr lang="en-US" dirty="0" smtClean="0"/>
              <a:t>Promotes a high-performance culture</a:t>
            </a:r>
            <a:endParaRPr lang="en-US" sz="1100" dirty="0" smtClean="0"/>
          </a:p>
          <a:p>
            <a:pPr lvl="0"/>
            <a:r>
              <a:rPr lang="en-US" dirty="0" smtClean="0"/>
              <a:t>Recognizes employee performance and contributions to the mission</a:t>
            </a:r>
          </a:p>
          <a:p>
            <a:pPr lvl="0"/>
            <a:r>
              <a:rPr lang="en-US" dirty="0" smtClean="0"/>
              <a:t>Focuses on total compensation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0" y="215681"/>
            <a:ext cx="5010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Basic Principles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Picture 8" descr="shutterstock_496568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4473" y="4242180"/>
            <a:ext cx="3017520" cy="20116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182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Total Compensation Key Terms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793174"/>
            <a:ext cx="4401403" cy="2355745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Base </a:t>
            </a:r>
            <a:r>
              <a:rPr lang="en-US" dirty="0" smtClean="0"/>
              <a:t>Pay</a:t>
            </a:r>
            <a:endParaRPr lang="en-US" dirty="0" smtClean="0"/>
          </a:p>
          <a:p>
            <a:pPr lvl="0"/>
            <a:r>
              <a:rPr lang="en-US" dirty="0" smtClean="0"/>
              <a:t>Local Market Supplement (LMS)</a:t>
            </a:r>
          </a:p>
          <a:p>
            <a:pPr lvl="0"/>
            <a:r>
              <a:rPr lang="en-US" dirty="0" smtClean="0"/>
              <a:t>Targeted Local Market Supplement (TLMS)</a:t>
            </a:r>
          </a:p>
          <a:p>
            <a:pPr lvl="0"/>
            <a:r>
              <a:rPr lang="en-US" dirty="0" smtClean="0"/>
              <a:t>Basic </a:t>
            </a:r>
            <a:r>
              <a:rPr lang="en-US" dirty="0" smtClean="0"/>
              <a:t>Pay</a:t>
            </a: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114800" y="215681"/>
            <a:ext cx="5010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Key Terms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half" idx="2"/>
          </p:nvPr>
        </p:nvSpPr>
        <p:spPr>
          <a:xfrm>
            <a:off x="0" y="5616821"/>
            <a:ext cx="9126262" cy="551966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en-US" dirty="0" smtClean="0"/>
              <a:t>Basic </a:t>
            </a:r>
            <a:r>
              <a:rPr lang="en-US" dirty="0"/>
              <a:t>pay = Base pay + LMS (or TLMS</a:t>
            </a:r>
            <a:r>
              <a:rPr lang="en-US" dirty="0" smtClean="0"/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7" r="5208" b="14030"/>
          <a:stretch/>
        </p:blipFill>
        <p:spPr>
          <a:xfrm>
            <a:off x="5783719" y="1648687"/>
            <a:ext cx="2697205" cy="340098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540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90806" y="215681"/>
            <a:ext cx="4634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DCIPS Occupational Structure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65227" y="6507331"/>
            <a:ext cx="86103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457199" y="1119143"/>
            <a:ext cx="4848225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DCIPS Occupational Structure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Picture 8" descr="work categories_v6_blu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1421" y="1980934"/>
            <a:ext cx="6801159" cy="41277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72167" y="2022247"/>
            <a:ext cx="2999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DCIPS Occupational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2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LMS and TLMS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793174"/>
            <a:ext cx="4879075" cy="4332989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Allows Components to compete more effectively for highly skilled employees</a:t>
            </a:r>
          </a:p>
          <a:p>
            <a:pPr lvl="0"/>
            <a:r>
              <a:rPr lang="en-US" dirty="0" smtClean="0"/>
              <a:t>Replaces GS locality pay and special rate supplements</a:t>
            </a:r>
          </a:p>
          <a:p>
            <a:pPr lvl="0"/>
            <a:r>
              <a:rPr lang="en-US" dirty="0" smtClean="0"/>
              <a:t>Included in basic pay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asic pay = base pay + LMS or TLMS</a:t>
            </a:r>
          </a:p>
          <a:p>
            <a:pPr lvl="1"/>
            <a:r>
              <a:rPr lang="en-US" dirty="0" smtClean="0"/>
              <a:t>Employees may receive an LMS or TLMS, but not both</a:t>
            </a:r>
          </a:p>
          <a:p>
            <a:pPr lvl="0"/>
            <a:r>
              <a:rPr lang="en-US" dirty="0" smtClean="0"/>
              <a:t>Considered when calculating many of the Federal benefits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14800" y="215681"/>
            <a:ext cx="5010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LMS and TLMS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2" t="11661"/>
          <a:stretch/>
        </p:blipFill>
        <p:spPr>
          <a:xfrm>
            <a:off x="5486400" y="1449996"/>
            <a:ext cx="3289110" cy="241232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214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Setting and Adjusting LMS and TLMS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147766" y="1943302"/>
            <a:ext cx="4879075" cy="4332989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Who has the authority to set or adjust LMS and </a:t>
            </a:r>
            <a:r>
              <a:rPr lang="en-US" dirty="0" smtClean="0"/>
              <a:t>TLMS?</a:t>
            </a:r>
          </a:p>
          <a:p>
            <a:pPr lvl="0"/>
            <a:r>
              <a:rPr lang="en-US" dirty="0"/>
              <a:t>What does DCIPS consider when determining the monetary value of LMS and TLMS? </a:t>
            </a:r>
            <a:endParaRPr lang="en-US" dirty="0" smtClean="0"/>
          </a:p>
          <a:p>
            <a:pPr lvl="0"/>
            <a:r>
              <a:rPr lang="en-US" dirty="0"/>
              <a:t>What is DCIPS LMS linked to? </a:t>
            </a:r>
            <a:endParaRPr lang="en-US" dirty="0" smtClean="0"/>
          </a:p>
          <a:p>
            <a:pPr lvl="0"/>
            <a:r>
              <a:rPr lang="en-US" dirty="0"/>
              <a:t>What are occupational TLMSs analogous to? </a:t>
            </a:r>
            <a:endParaRPr lang="en-US" dirty="0" smtClean="0"/>
          </a:p>
          <a:p>
            <a:pPr lvl="0"/>
            <a:r>
              <a:rPr lang="en-US" dirty="0"/>
              <a:t>Is an LMS portable? </a:t>
            </a:r>
            <a:endParaRPr lang="en-US" dirty="0" smtClean="0"/>
          </a:p>
          <a:p>
            <a:pPr lvl="0"/>
            <a:r>
              <a:rPr lang="en-US" dirty="0"/>
              <a:t>Is a TLMS portable? </a:t>
            </a: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Setting and Adjusting LMS and TLMS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8"/>
          <a:stretch/>
        </p:blipFill>
        <p:spPr>
          <a:xfrm>
            <a:off x="627797" y="1982741"/>
            <a:ext cx="2756848" cy="2798251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09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85775" y="982663"/>
            <a:ext cx="7731950" cy="6397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Annual Structure Adjustments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258155" y="1875063"/>
            <a:ext cx="5555791" cy="4332989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dirty="0" smtClean="0"/>
              <a:t>Applies to both pay banded and graded compensation structures:</a:t>
            </a:r>
          </a:p>
          <a:p>
            <a:pPr lvl="0"/>
            <a:r>
              <a:rPr lang="en-US" dirty="0" smtClean="0"/>
              <a:t>Reviewed annually</a:t>
            </a:r>
          </a:p>
          <a:p>
            <a:r>
              <a:rPr lang="en-US" dirty="0"/>
              <a:t>Linked to the annual Congressional pay increase process</a:t>
            </a:r>
            <a:endParaRPr lang="en-US" sz="2200" dirty="0"/>
          </a:p>
          <a:p>
            <a:r>
              <a:rPr lang="en-US" dirty="0"/>
              <a:t>Adjusted at the same rate and at the same time as the General Schedule</a:t>
            </a:r>
            <a:endParaRPr lang="en-US" sz="2200" dirty="0"/>
          </a:p>
          <a:p>
            <a:r>
              <a:rPr lang="en-US" dirty="0"/>
              <a:t>LMS rates are adjusted to correspond to </a:t>
            </a:r>
            <a:r>
              <a:rPr lang="en-US" dirty="0" smtClean="0"/>
              <a:t>locality rate </a:t>
            </a:r>
            <a:r>
              <a:rPr lang="en-US" dirty="0"/>
              <a:t>increases</a:t>
            </a:r>
            <a:endParaRPr lang="en-US" sz="2200" dirty="0"/>
          </a:p>
          <a:p>
            <a:r>
              <a:rPr lang="en-US" dirty="0"/>
              <a:t>Each TLMS is reviewed annually to determine whether the business case exists for its </a:t>
            </a:r>
            <a:r>
              <a:rPr lang="en-US" dirty="0" smtClean="0"/>
              <a:t>continuation</a:t>
            </a:r>
          </a:p>
          <a:p>
            <a:r>
              <a:rPr lang="en-US" dirty="0" smtClean="0"/>
              <a:t>Employee </a:t>
            </a:r>
            <a:r>
              <a:rPr lang="en-US" dirty="0"/>
              <a:t>performance may affect eligibility to receive an LMS or TLMS</a:t>
            </a: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562066" y="215681"/>
            <a:ext cx="5562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 smtClean="0">
                <a:solidFill>
                  <a:schemeClr val="tx2">
                    <a:lumMod val="50000"/>
                  </a:schemeClr>
                </a:solidFill>
                <a:latin typeface="Myriad Pro" pitchFamily="34" charset="0"/>
              </a:rPr>
              <a:t>Annual Structure Adjustments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725" y="6507331"/>
            <a:ext cx="9085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Slide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6-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63" y="6533965"/>
            <a:ext cx="2464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Basic Pay Administration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9" b="7875"/>
          <a:stretch/>
        </p:blipFill>
        <p:spPr>
          <a:xfrm>
            <a:off x="6065057" y="1364776"/>
            <a:ext cx="2606936" cy="275353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84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7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9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/object&gt;&lt;object type=&quot;8&quot; unique_id=&quot;10008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</TotalTime>
  <Words>919</Words>
  <Application>Microsoft Office PowerPoint</Application>
  <PresentationFormat>On-screen Show (4:3)</PresentationFormat>
  <Paragraphs>148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Myriad Pro</vt:lpstr>
      <vt:lpstr>Office Theme</vt:lpstr>
      <vt:lpstr>Lesson 6: Compensation Administration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cmilas</dc:creator>
  <cp:lastModifiedBy>Holtmann, Cara</cp:lastModifiedBy>
  <cp:revision>136</cp:revision>
  <dcterms:created xsi:type="dcterms:W3CDTF">2011-10-04T13:06:12Z</dcterms:created>
  <dcterms:modified xsi:type="dcterms:W3CDTF">2015-11-24T20:41:24Z</dcterms:modified>
</cp:coreProperties>
</file>